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charts/chartEx2.xml" ContentType="application/vnd.ms-office.chartex+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3"/>
  </p:notesMasterIdLst>
  <p:sldIdLst>
    <p:sldId id="318" r:id="rId2"/>
    <p:sldId id="384" r:id="rId3"/>
    <p:sldId id="385" r:id="rId4"/>
    <p:sldId id="786" r:id="rId5"/>
    <p:sldId id="787" r:id="rId6"/>
    <p:sldId id="276" r:id="rId7"/>
    <p:sldId id="282" r:id="rId8"/>
    <p:sldId id="280" r:id="rId9"/>
    <p:sldId id="285" r:id="rId10"/>
    <p:sldId id="261" r:id="rId11"/>
    <p:sldId id="286" r:id="rId12"/>
    <p:sldId id="287" r:id="rId13"/>
    <p:sldId id="290" r:id="rId14"/>
    <p:sldId id="294" r:id="rId15"/>
    <p:sldId id="291" r:id="rId16"/>
    <p:sldId id="289" r:id="rId17"/>
    <p:sldId id="292" r:id="rId18"/>
    <p:sldId id="293" r:id="rId19"/>
    <p:sldId id="295" r:id="rId20"/>
    <p:sldId id="296" r:id="rId21"/>
    <p:sldId id="299" r:id="rId22"/>
    <p:sldId id="300" r:id="rId23"/>
    <p:sldId id="301" r:id="rId24"/>
    <p:sldId id="882" r:id="rId25"/>
    <p:sldId id="883" r:id="rId26"/>
    <p:sldId id="884" r:id="rId27"/>
    <p:sldId id="885" r:id="rId28"/>
    <p:sldId id="886" r:id="rId29"/>
    <p:sldId id="887" r:id="rId30"/>
    <p:sldId id="888" r:id="rId31"/>
    <p:sldId id="889" r:id="rId32"/>
    <p:sldId id="890" r:id="rId33"/>
    <p:sldId id="891" r:id="rId34"/>
    <p:sldId id="892" r:id="rId35"/>
    <p:sldId id="283" r:id="rId36"/>
    <p:sldId id="347" r:id="rId37"/>
    <p:sldId id="349" r:id="rId38"/>
    <p:sldId id="320" r:id="rId39"/>
    <p:sldId id="321" r:id="rId40"/>
    <p:sldId id="328" r:id="rId41"/>
    <p:sldId id="332" r:id="rId42"/>
    <p:sldId id="331" r:id="rId43"/>
    <p:sldId id="329" r:id="rId44"/>
    <p:sldId id="333" r:id="rId45"/>
    <p:sldId id="345" r:id="rId46"/>
    <p:sldId id="336" r:id="rId47"/>
    <p:sldId id="337" r:id="rId48"/>
    <p:sldId id="338" r:id="rId49"/>
    <p:sldId id="339" r:id="rId50"/>
    <p:sldId id="340" r:id="rId51"/>
    <p:sldId id="342" r:id="rId52"/>
    <p:sldId id="330" r:id="rId53"/>
    <p:sldId id="334" r:id="rId54"/>
    <p:sldId id="319" r:id="rId55"/>
    <p:sldId id="802" r:id="rId56"/>
    <p:sldId id="764" r:id="rId57"/>
    <p:sldId id="788" r:id="rId58"/>
    <p:sldId id="801" r:id="rId59"/>
    <p:sldId id="877" r:id="rId60"/>
    <p:sldId id="744" r:id="rId61"/>
    <p:sldId id="804" r:id="rId62"/>
    <p:sldId id="783" r:id="rId63"/>
    <p:sldId id="781" r:id="rId64"/>
    <p:sldId id="784" r:id="rId65"/>
    <p:sldId id="785" r:id="rId66"/>
    <p:sldId id="878" r:id="rId67"/>
    <p:sldId id="879" r:id="rId68"/>
    <p:sldId id="303" r:id="rId69"/>
    <p:sldId id="770" r:id="rId70"/>
    <p:sldId id="771" r:id="rId71"/>
    <p:sldId id="774" r:id="rId72"/>
    <p:sldId id="880" r:id="rId73"/>
    <p:sldId id="795" r:id="rId74"/>
    <p:sldId id="797" r:id="rId75"/>
    <p:sldId id="798" r:id="rId76"/>
    <p:sldId id="773" r:id="rId77"/>
    <p:sldId id="772" r:id="rId78"/>
    <p:sldId id="881" r:id="rId79"/>
    <p:sldId id="789" r:id="rId80"/>
    <p:sldId id="800" r:id="rId81"/>
    <p:sldId id="761" r:id="rId8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A6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41"/>
    <p:restoredTop sz="66803"/>
  </p:normalViewPr>
  <p:slideViewPr>
    <p:cSldViewPr snapToGrid="0" snapToObjects="1">
      <p:cViewPr varScale="1">
        <p:scale>
          <a:sx n="111" d="100"/>
          <a:sy n="111" d="100"/>
        </p:scale>
        <p:origin x="2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whisler\Desktop\Walk_Bike_Ohio\WBO_Pedestrian_Crash_Analysis_5112019.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whisler\Desktop\Walk_Bike_Ohio\WBO_Pedestrian_Crash_Analysis_5112019.xlsx" TargetMode="External"/><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jwhisler\Desktop\Walk_Bike_Ohio\WBO_Pedestrian_Crash_Analysis_5112019.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jwhisler\Desktop\Walk_Bike_Ohio\WBO_Pedestrian_Crash_Analysis_511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15485564304466E-2"/>
          <c:y val="5.0925925925925923E-2"/>
          <c:w val="0.88627252843394577"/>
          <c:h val="0.84452209098862641"/>
        </c:manualLayout>
      </c:layout>
      <c:barChart>
        <c:barDir val="col"/>
        <c:grouping val="clustered"/>
        <c:varyColors val="0"/>
        <c:ser>
          <c:idx val="0"/>
          <c:order val="0"/>
          <c:tx>
            <c:strRef>
              <c:f>'High Risk Facilities FC'!$H$15</c:f>
              <c:strCache>
                <c:ptCount val="1"/>
                <c:pt idx="0">
                  <c:v>STW Miles</c:v>
                </c:pt>
              </c:strCache>
            </c:strRef>
          </c:tx>
          <c:spPr>
            <a:solidFill>
              <a:schemeClr val="bg1">
                <a:lumMod val="65000"/>
              </a:schemeClr>
            </a:solidFill>
            <a:ln>
              <a:solidFill>
                <a:schemeClr val="tx1"/>
              </a:solidFill>
            </a:ln>
            <a:effectLst/>
          </c:spPr>
          <c:invertIfNegative val="0"/>
          <c:cat>
            <c:numRef>
              <c:f>'High Risk Facilities FC'!$H$58:$H$62</c:f>
              <c:numCache>
                <c:formatCode>General</c:formatCode>
                <c:ptCount val="5"/>
                <c:pt idx="0">
                  <c:v>2</c:v>
                </c:pt>
                <c:pt idx="1">
                  <c:v>3</c:v>
                </c:pt>
                <c:pt idx="2">
                  <c:v>4</c:v>
                </c:pt>
                <c:pt idx="3">
                  <c:v>5</c:v>
                </c:pt>
                <c:pt idx="4">
                  <c:v>6</c:v>
                </c:pt>
              </c:numCache>
            </c:numRef>
          </c:cat>
          <c:val>
            <c:numRef>
              <c:f>'High Risk Facilities FC'!$L$58:$L$62</c:f>
              <c:numCache>
                <c:formatCode>0%</c:formatCode>
                <c:ptCount val="5"/>
                <c:pt idx="0">
                  <c:v>4.2858051531722986E-2</c:v>
                </c:pt>
                <c:pt idx="1">
                  <c:v>5.842470469412781E-4</c:v>
                </c:pt>
                <c:pt idx="2">
                  <c:v>2.0767699284706641E-2</c:v>
                </c:pt>
                <c:pt idx="3">
                  <c:v>2.6421460780999664E-4</c:v>
                </c:pt>
                <c:pt idx="4">
                  <c:v>4.8626118638484716E-4</c:v>
                </c:pt>
              </c:numCache>
            </c:numRef>
          </c:val>
          <c:extLst>
            <c:ext xmlns:c16="http://schemas.microsoft.com/office/drawing/2014/chart" uri="{C3380CC4-5D6E-409C-BE32-E72D297353CC}">
              <c16:uniqueId val="{00000000-3A1C-4C00-A8A0-9CF929615669}"/>
            </c:ext>
          </c:extLst>
        </c:ser>
        <c:ser>
          <c:idx val="1"/>
          <c:order val="1"/>
          <c:tx>
            <c:strRef>
              <c:f>'High Risk Facilities FC'!$K$3</c:f>
              <c:strCache>
                <c:ptCount val="1"/>
                <c:pt idx="0">
                  <c:v>Total FSI</c:v>
                </c:pt>
              </c:strCache>
            </c:strRef>
          </c:tx>
          <c:spPr>
            <a:solidFill>
              <a:schemeClr val="accent2"/>
            </a:solidFill>
            <a:ln>
              <a:solidFill>
                <a:schemeClr val="tx1">
                  <a:lumMod val="95000"/>
                  <a:lumOff val="5000"/>
                </a:schemeClr>
              </a:solidFill>
            </a:ln>
            <a:effectLst/>
          </c:spPr>
          <c:invertIfNegative val="0"/>
          <c:cat>
            <c:numRef>
              <c:f>'High Risk Facilities FC'!$H$58:$H$62</c:f>
              <c:numCache>
                <c:formatCode>General</c:formatCode>
                <c:ptCount val="5"/>
                <c:pt idx="0">
                  <c:v>2</c:v>
                </c:pt>
                <c:pt idx="1">
                  <c:v>3</c:v>
                </c:pt>
                <c:pt idx="2">
                  <c:v>4</c:v>
                </c:pt>
                <c:pt idx="3">
                  <c:v>5</c:v>
                </c:pt>
                <c:pt idx="4">
                  <c:v>6</c:v>
                </c:pt>
              </c:numCache>
            </c:numRef>
          </c:cat>
          <c:val>
            <c:numRef>
              <c:f>'High Risk Facilities FC'!$K$58:$K$62</c:f>
              <c:numCache>
                <c:formatCode>0%</c:formatCode>
                <c:ptCount val="5"/>
                <c:pt idx="0">
                  <c:v>0.15157480314960631</c:v>
                </c:pt>
                <c:pt idx="1">
                  <c:v>1.2568140520896427E-2</c:v>
                </c:pt>
                <c:pt idx="2">
                  <c:v>0.3525136281041793</c:v>
                </c:pt>
                <c:pt idx="3">
                  <c:v>5.905511811023622E-3</c:v>
                </c:pt>
                <c:pt idx="4">
                  <c:v>1.4839491217443974E-2</c:v>
                </c:pt>
              </c:numCache>
            </c:numRef>
          </c:val>
          <c:extLst>
            <c:ext xmlns:c16="http://schemas.microsoft.com/office/drawing/2014/chart" uri="{C3380CC4-5D6E-409C-BE32-E72D297353CC}">
              <c16:uniqueId val="{00000001-3A1C-4C00-A8A0-9CF929615669}"/>
            </c:ext>
          </c:extLst>
        </c:ser>
        <c:dLbls>
          <c:showLegendKey val="0"/>
          <c:showVal val="0"/>
          <c:showCatName val="0"/>
          <c:showSerName val="0"/>
          <c:showPercent val="0"/>
          <c:showBubbleSize val="0"/>
        </c:dLbls>
        <c:gapWidth val="80"/>
        <c:overlap val="58"/>
        <c:axId val="623660088"/>
        <c:axId val="623662384"/>
      </c:barChart>
      <c:catAx>
        <c:axId val="62366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623662384"/>
        <c:crosses val="autoZero"/>
        <c:auto val="1"/>
        <c:lblAlgn val="ctr"/>
        <c:lblOffset val="100"/>
        <c:noMultiLvlLbl val="0"/>
      </c:catAx>
      <c:valAx>
        <c:axId val="623662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623660088"/>
        <c:crosses val="autoZero"/>
        <c:crossBetween val="between"/>
      </c:valAx>
      <c:spPr>
        <a:noFill/>
        <a:ln>
          <a:noFill/>
        </a:ln>
        <a:effectLst/>
      </c:spPr>
    </c:plotArea>
    <c:legend>
      <c:legendPos val="r"/>
      <c:layout>
        <c:manualLayout>
          <c:xMode val="edge"/>
          <c:yMode val="edge"/>
          <c:x val="0.11933305983916404"/>
          <c:y val="0.12182703889017035"/>
          <c:w val="0.19068417332789153"/>
          <c:h val="0.16829323078801192"/>
        </c:manualLayout>
      </c:layout>
      <c:overlay val="0"/>
      <c:spPr>
        <a:solidFill>
          <a:schemeClr val="bg1">
            <a:lumMod val="95000"/>
          </a:schemeClr>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latin typeface="Trebuchet MS" panose="020B06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615485564304466E-2"/>
          <c:y val="5.0925925925925923E-2"/>
          <c:w val="0.88627252843394577"/>
          <c:h val="0.84452209098862641"/>
        </c:manualLayout>
      </c:layout>
      <c:barChart>
        <c:barDir val="col"/>
        <c:grouping val="clustered"/>
        <c:varyColors val="0"/>
        <c:ser>
          <c:idx val="0"/>
          <c:order val="0"/>
          <c:tx>
            <c:strRef>
              <c:f>'High Risk Facilities FC'!$H$15</c:f>
              <c:strCache>
                <c:ptCount val="1"/>
                <c:pt idx="0">
                  <c:v>STW Miles</c:v>
                </c:pt>
              </c:strCache>
            </c:strRef>
          </c:tx>
          <c:spPr>
            <a:solidFill>
              <a:schemeClr val="bg1">
                <a:lumMod val="65000"/>
              </a:schemeClr>
            </a:solidFill>
            <a:ln>
              <a:solidFill>
                <a:schemeClr val="tx1"/>
              </a:solidFill>
            </a:ln>
            <a:effectLst/>
          </c:spPr>
          <c:invertIfNegative val="0"/>
          <c:cat>
            <c:strRef>
              <c:f>'High Risk Facilities FC'!$G$16:$G$19</c:f>
              <c:strCache>
                <c:ptCount val="4"/>
                <c:pt idx="0">
                  <c:v>Interstates &amp; Freeways</c:v>
                </c:pt>
                <c:pt idx="1">
                  <c:v>Arterial Roads</c:v>
                </c:pt>
                <c:pt idx="2">
                  <c:v>Collectors</c:v>
                </c:pt>
                <c:pt idx="3">
                  <c:v>Local Roads</c:v>
                </c:pt>
              </c:strCache>
            </c:strRef>
          </c:cat>
          <c:val>
            <c:numRef>
              <c:f>'High Risk Facilities FC'!$H$16:$H$19</c:f>
              <c:numCache>
                <c:formatCode>0%</c:formatCode>
                <c:ptCount val="4"/>
                <c:pt idx="0">
                  <c:v>1.5230441819231777E-2</c:v>
                </c:pt>
                <c:pt idx="1">
                  <c:v>6.5351057630943052E-2</c:v>
                </c:pt>
                <c:pt idx="2">
                  <c:v>0.1439306412220922</c:v>
                </c:pt>
                <c:pt idx="3">
                  <c:v>0.50087820156672269</c:v>
                </c:pt>
              </c:numCache>
            </c:numRef>
          </c:val>
          <c:extLst>
            <c:ext xmlns:c16="http://schemas.microsoft.com/office/drawing/2014/chart" uri="{C3380CC4-5D6E-409C-BE32-E72D297353CC}">
              <c16:uniqueId val="{00000000-D7E9-45FC-9110-C292EED55995}"/>
            </c:ext>
          </c:extLst>
        </c:ser>
        <c:ser>
          <c:idx val="1"/>
          <c:order val="1"/>
          <c:tx>
            <c:strRef>
              <c:f>'High Risk Facilities FC'!$K$3</c:f>
              <c:strCache>
                <c:ptCount val="1"/>
                <c:pt idx="0">
                  <c:v>Total FSI</c:v>
                </c:pt>
              </c:strCache>
            </c:strRef>
          </c:tx>
          <c:spPr>
            <a:solidFill>
              <a:schemeClr val="accent2"/>
            </a:solidFill>
            <a:ln>
              <a:solidFill>
                <a:schemeClr val="tx1"/>
              </a:solidFill>
            </a:ln>
            <a:effectLst/>
          </c:spPr>
          <c:invertIfNegative val="0"/>
          <c:cat>
            <c:strRef>
              <c:f>'High Risk Facilities FC'!$G$16:$G$19</c:f>
              <c:strCache>
                <c:ptCount val="4"/>
                <c:pt idx="0">
                  <c:v>Interstates &amp; Freeways</c:v>
                </c:pt>
                <c:pt idx="1">
                  <c:v>Arterial Roads</c:v>
                </c:pt>
                <c:pt idx="2">
                  <c:v>Collectors</c:v>
                </c:pt>
                <c:pt idx="3">
                  <c:v>Local Roads</c:v>
                </c:pt>
              </c:strCache>
            </c:strRef>
          </c:cat>
          <c:val>
            <c:numRef>
              <c:f>'High Risk Facilities FC'!$K$16:$K$19</c:f>
              <c:numCache>
                <c:formatCode>0%</c:formatCode>
                <c:ptCount val="4"/>
                <c:pt idx="0">
                  <c:v>6.9503331314354933E-2</c:v>
                </c:pt>
                <c:pt idx="1">
                  <c:v>0.53740157480314954</c:v>
                </c:pt>
                <c:pt idx="2">
                  <c:v>0.18912780133252574</c:v>
                </c:pt>
                <c:pt idx="3">
                  <c:v>0.16050878255602666</c:v>
                </c:pt>
              </c:numCache>
            </c:numRef>
          </c:val>
          <c:extLst>
            <c:ext xmlns:c16="http://schemas.microsoft.com/office/drawing/2014/chart" uri="{C3380CC4-5D6E-409C-BE32-E72D297353CC}">
              <c16:uniqueId val="{00000001-D7E9-45FC-9110-C292EED55995}"/>
            </c:ext>
          </c:extLst>
        </c:ser>
        <c:dLbls>
          <c:showLegendKey val="0"/>
          <c:showVal val="0"/>
          <c:showCatName val="0"/>
          <c:showSerName val="0"/>
          <c:showPercent val="0"/>
          <c:showBubbleSize val="0"/>
        </c:dLbls>
        <c:gapWidth val="80"/>
        <c:overlap val="58"/>
        <c:axId val="623660088"/>
        <c:axId val="623662384"/>
      </c:barChart>
      <c:catAx>
        <c:axId val="62366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623662384"/>
        <c:crosses val="autoZero"/>
        <c:auto val="1"/>
        <c:lblAlgn val="ctr"/>
        <c:lblOffset val="100"/>
        <c:noMultiLvlLbl val="0"/>
      </c:catAx>
      <c:valAx>
        <c:axId val="623662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crossAx val="623660088"/>
        <c:crosses val="autoZero"/>
        <c:crossBetween val="between"/>
      </c:valAx>
      <c:spPr>
        <a:noFill/>
        <a:ln>
          <a:noFill/>
        </a:ln>
        <a:effectLst/>
      </c:spPr>
    </c:plotArea>
    <c:legend>
      <c:legendPos val="r"/>
      <c:layout>
        <c:manualLayout>
          <c:xMode val="edge"/>
          <c:yMode val="edge"/>
          <c:x val="0.10927023502593147"/>
          <c:y val="0.10636806445705915"/>
          <c:w val="0.19068417332789153"/>
          <c:h val="0.16829323078801192"/>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Trebuchet MS" panose="020B06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latin typeface="Trebuchet MS" panose="020B0603020202020204" pitchFamily="34" charset="0"/>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'High Risk Facilities FC'!$E$94:$F$108</cx:f>
        <cx:lvl ptCount="15">
          <cx:pt idx="0">State Highway Agency</cx:pt>
          <cx:pt idx="1">City or Municipal Highway Agency</cx:pt>
          <cx:pt idx="2">State Toll Authority</cx:pt>
          <cx:pt idx="3">City or Municipal Highway Agency</cx:pt>
          <cx:pt idx="4">County Highway Agency</cx:pt>
          <cx:pt idx="5">State Highway Agency</cx:pt>
          <cx:pt idx="6">Town or Township Highway Agency</cx:pt>
          <cx:pt idx="7">City or Municipal Highway Agency</cx:pt>
          <cx:pt idx="8">County Highway Agency</cx:pt>
          <cx:pt idx="9">State Highway Agency</cx:pt>
          <cx:pt idx="10">Town or Township Highway Agency</cx:pt>
          <cx:pt idx="11">City or Municipal Highway Agency</cx:pt>
          <cx:pt idx="12">County Highway Agency</cx:pt>
          <cx:pt idx="13">Private (other than Railroad)</cx:pt>
          <cx:pt idx="14">Town or Township Highway Agency</cx:pt>
        </cx:lvl>
        <cx:lvl ptCount="15">
          <cx:pt idx="0">Interstates &amp; Freeways</cx:pt>
          <cx:pt idx="3">Arterial Roads</cx:pt>
          <cx:pt idx="7">Collectors</cx:pt>
          <cx:pt idx="11">Local Roads</cx:pt>
        </cx:lvl>
      </cx:strDim>
      <cx:numDim type="size">
        <cx:f>'High Risk Facilities FC'!$I$94:$I$108</cx:f>
        <cx:lvl ptCount="15" formatCode="0%">
          <cx:pt idx="0">0.057843731072077527</cx:pt>
          <cx:pt idx="1">0.0077225923682616594</cx:pt>
          <cx:pt idx="2">0.003937007874015748</cx:pt>
          <cx:pt idx="3">0.44155057540884313</cx:pt>
          <cx:pt idx="4">0.027104784978800728</cx:pt>
          <cx:pt idx="5">0.068443367655966078</cx:pt>
          <cx:pt idx="6">0.00030284675953967292</cx:pt>
          <cx:pt idx="7">0.12992125984251968</cx:pt>
          <cx:pt idx="8">0.030738946093276803</cx:pt>
          <cx:pt idx="9">0.025893397940642035</cx:pt>
          <cx:pt idx="10">0.0025741974560872199</cx:pt>
          <cx:pt idx="11">0.10463355542095699</cx:pt>
          <cx:pt idx="12">0.019382192610539067</cx:pt>
          <cx:pt idx="13">0.00075711689884918232</cx:pt>
          <cx:pt idx="14">0.035735917625681408</cx:pt>
        </cx:lvl>
      </cx:numDim>
    </cx:data>
  </cx:chartData>
  <cx:chart>
    <cx:title pos="t" align="ctr" overlay="0">
      <cx:tx>
        <cx:txData>
          <cx:v>FSI Pedestrian Crashes (2009-2018)</cx:v>
        </cx:txData>
      </cx:tx>
      <cx:txPr>
        <a:bodyPr spcFirstLastPara="1" vertOverflow="ellipsis" horzOverflow="overflow" wrap="square" lIns="0" tIns="0" rIns="0" bIns="0" anchor="ctr" anchorCtr="1"/>
        <a:lstStyle/>
        <a:p>
          <a:pPr algn="ctr" rtl="0">
            <a:defRPr/>
          </a:pPr>
          <a:r>
            <a:rPr lang="en-US" sz="1400" b="0" i="0" u="none" strike="noStrike" baseline="0" dirty="0">
              <a:solidFill>
                <a:prstClr val="black">
                  <a:lumMod val="65000"/>
                  <a:lumOff val="35000"/>
                </a:prstClr>
              </a:solidFill>
              <a:latin typeface="Calibri" panose="020F0502020204030204"/>
            </a:rPr>
            <a:t>FSI Pedestrian Crashes (2009-2018)</a:t>
          </a:r>
        </a:p>
      </cx:txPr>
    </cx:title>
    <cx:plotArea>
      <cx:plotAreaRegion>
        <cx:series layoutId="treemap" uniqueId="{2417B1F2-38F6-41D1-826C-06C5942BC34F}">
          <cx:spPr>
            <a:ln w="6350">
              <a:solidFill>
                <a:schemeClr val="tx1">
                  <a:lumMod val="75000"/>
                  <a:lumOff val="25000"/>
                </a:schemeClr>
              </a:solidFill>
            </a:ln>
          </cx:spPr>
          <cx:dataPt idx="0">
            <cx:spPr>
              <a:solidFill>
                <a:srgbClr val="1AA94F"/>
              </a:solidFill>
            </cx:spPr>
          </cx:dataPt>
          <cx:dataPt idx="4">
            <cx:spPr>
              <a:solidFill>
                <a:srgbClr val="132852"/>
              </a:solidFill>
            </cx:spPr>
          </cx:dataPt>
          <cx:dataPt idx="9">
            <cx:spPr>
              <a:solidFill>
                <a:srgbClr val="E27132"/>
              </a:solidFill>
            </cx:spPr>
          </cx:dataPt>
          <cx:dataPt idx="14">
            <cx:spPr>
              <a:solidFill>
                <a:prstClr val="white">
                  <a:lumMod val="50000"/>
                </a:prstClr>
              </a:solidFill>
            </cx:spPr>
          </cx:dataPt>
          <cx:dataLabels/>
          <cx:dataId val="0"/>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Sheet1!$A$2:$A$13</cx:f>
        <cx:lvl ptCount="12">
          <cx:pt idx="0">Midblock: Dart/Dash</cx:pt>
          <cx:pt idx="1">Through Vehicle at Intersection</cx:pt>
          <cx:pt idx="2">Walking along roadway</cx:pt>
          <cx:pt idx="3">Turning Vehicle at Intersection</cx:pt>
          <cx:pt idx="4">Secondary Crash / Disabled Vehicle</cx:pt>
          <cx:pt idx="5">Lying in Road</cx:pt>
          <cx:pt idx="6">On Sidewalk</cx:pt>
          <cx:pt idx="7">Roadway Departure</cx:pt>
          <cx:pt idx="8">Working Related</cx:pt>
          <cx:pt idx="9">Weird</cx:pt>
          <cx:pt idx="10">Mailbox</cx:pt>
          <cx:pt idx="11">Play Related</cx:pt>
        </cx:lvl>
      </cx:strDim>
      <cx:numDim type="size">
        <cx:f>Sheet1!$B$2:$B$13</cx:f>
        <cx:lvl ptCount="12" formatCode="General">
          <cx:pt idx="0">111</cx:pt>
          <cx:pt idx="1">71</cx:pt>
          <cx:pt idx="2">58</cx:pt>
          <cx:pt idx="3">33</cx:pt>
          <cx:pt idx="4">21</cx:pt>
          <cx:pt idx="5">11</cx:pt>
          <cx:pt idx="6">8</cx:pt>
          <cx:pt idx="7">7</cx:pt>
          <cx:pt idx="8">5</cx:pt>
          <cx:pt idx="9">4</cx:pt>
          <cx:pt idx="10">2</cx:pt>
          <cx:pt idx="11">1</cx:pt>
        </cx:lvl>
      </cx:numDim>
    </cx:data>
  </cx:chartData>
  <cx:chart>
    <cx:plotArea>
      <cx:plotAreaRegion>
        <cx:series layoutId="treemap" uniqueId="{21C97670-521C-44F8-8AC9-DA64B017C8CE}">
          <cx:spPr>
            <a:ln w="3175">
              <a:solidFill>
                <a:schemeClr val="tx1">
                  <a:lumMod val="95000"/>
                  <a:lumOff val="5000"/>
                </a:schemeClr>
              </a:solidFill>
            </a:ln>
          </cx:spPr>
          <cx:dataLabels pos="inEnd">
            <cx:visibility seriesName="0" categoryName="1" value="1"/>
            <cx:separator>, </cx:separator>
          </cx:dataLabels>
          <cx:dataId val="0"/>
          <cx:layoutPr>
            <cx:parentLabelLayout val="overlapping"/>
          </cx:layoutPr>
        </cx:series>
      </cx:plotAreaRegion>
    </cx:plotArea>
  </cx:chart>
  <cx:spPr>
    <a:ln w="0">
      <a:solidFill>
        <a:prstClr val="white"/>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E996C-B33E-426B-93FB-AE2DE56E02C0}" type="doc">
      <dgm:prSet loTypeId="urn:microsoft.com/office/officeart/2005/8/layout/chevron1" loCatId="process" qsTypeId="urn:microsoft.com/office/officeart/2005/8/quickstyle/simple1" qsCatId="simple" csTypeId="urn:microsoft.com/office/officeart/2005/8/colors/accent1_2" csCatId="accent1" phldr="1"/>
      <dgm:spPr/>
    </dgm:pt>
    <dgm:pt modelId="{D2DEFE7A-60F0-4F0D-B73F-B3E2E6C845D2}">
      <dgm:prSet phldrT="[Text]"/>
      <dgm:spPr>
        <a:xfrm>
          <a:off x="1785" y="357023"/>
          <a:ext cx="1589484" cy="635793"/>
        </a:xfrm>
        <a:prstGeom prst="chevron">
          <a:avLst/>
        </a:prstGeom>
        <a:solidFill>
          <a:srgbClr val="E2713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Trebuchet MS"/>
              <a:ea typeface="+mn-ea"/>
              <a:cs typeface="+mn-cs"/>
            </a:rPr>
            <a:t>PLANNING </a:t>
          </a:r>
        </a:p>
        <a:p>
          <a:pPr>
            <a:buNone/>
          </a:pPr>
          <a:r>
            <a:rPr lang="en-US" b="1" dirty="0">
              <a:solidFill>
                <a:sysClr val="window" lastClr="FFFFFF"/>
              </a:solidFill>
              <a:latin typeface="Trebuchet MS"/>
              <a:ea typeface="+mn-ea"/>
              <a:cs typeface="+mn-cs"/>
            </a:rPr>
            <a:t>(PL)</a:t>
          </a:r>
        </a:p>
      </dgm:t>
    </dgm:pt>
    <dgm:pt modelId="{84080840-8A28-4610-A487-2A999875D9CE}" type="parTrans" cxnId="{71B09C70-8328-42DD-8BF1-AFA136FE1AF0}">
      <dgm:prSet/>
      <dgm:spPr/>
      <dgm:t>
        <a:bodyPr/>
        <a:lstStyle/>
        <a:p>
          <a:endParaRPr lang="en-US" b="1" dirty="0"/>
        </a:p>
      </dgm:t>
    </dgm:pt>
    <dgm:pt modelId="{52A046BE-72CB-417E-8C8C-2DED7CC258B7}" type="sibTrans" cxnId="{71B09C70-8328-42DD-8BF1-AFA136FE1AF0}">
      <dgm:prSet/>
      <dgm:spPr/>
      <dgm:t>
        <a:bodyPr/>
        <a:lstStyle/>
        <a:p>
          <a:endParaRPr lang="en-US" b="1" dirty="0"/>
        </a:p>
      </dgm:t>
    </dgm:pt>
    <dgm:pt modelId="{A3D8F058-DF30-47A9-B6F8-BC68F8446DCE}">
      <dgm:prSet phldrT="[Text]"/>
      <dgm:spPr>
        <a:xfrm>
          <a:off x="1432321" y="357023"/>
          <a:ext cx="1589484" cy="635793"/>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Trebuchet MS"/>
              <a:ea typeface="+mn-ea"/>
              <a:cs typeface="+mn-cs"/>
            </a:rPr>
            <a:t>PRELIMINARY ENGINEERING (PE)</a:t>
          </a:r>
        </a:p>
      </dgm:t>
    </dgm:pt>
    <dgm:pt modelId="{F59BD442-BA3B-4CF8-AF30-9C3D33777314}" type="parTrans" cxnId="{3FE8DB95-83CF-4827-9BBA-FC4DF9E58A0F}">
      <dgm:prSet/>
      <dgm:spPr/>
      <dgm:t>
        <a:bodyPr/>
        <a:lstStyle/>
        <a:p>
          <a:endParaRPr lang="en-US" b="1" dirty="0"/>
        </a:p>
      </dgm:t>
    </dgm:pt>
    <dgm:pt modelId="{673C6210-78E5-4982-99BB-52415DF4AE56}" type="sibTrans" cxnId="{3FE8DB95-83CF-4827-9BBA-FC4DF9E58A0F}">
      <dgm:prSet/>
      <dgm:spPr/>
      <dgm:t>
        <a:bodyPr/>
        <a:lstStyle/>
        <a:p>
          <a:endParaRPr lang="en-US" b="1" dirty="0"/>
        </a:p>
      </dgm:t>
    </dgm:pt>
    <dgm:pt modelId="{4DE95BAA-3A46-4922-917E-315914BEB34B}">
      <dgm:prSet phldrT="[Text]"/>
      <dgm:spPr>
        <a:xfrm>
          <a:off x="2862857" y="357023"/>
          <a:ext cx="1589484" cy="635793"/>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Trebuchet MS"/>
              <a:ea typeface="+mn-ea"/>
              <a:cs typeface="+mn-cs"/>
            </a:rPr>
            <a:t>ENVIRONMENTAL ENGINEERING (EE)</a:t>
          </a:r>
        </a:p>
      </dgm:t>
    </dgm:pt>
    <dgm:pt modelId="{62A8D35C-C377-4441-B324-C7860EE3D8B7}" type="parTrans" cxnId="{26D95928-F7EE-49F2-813D-D8B06C6EA5BE}">
      <dgm:prSet/>
      <dgm:spPr/>
      <dgm:t>
        <a:bodyPr/>
        <a:lstStyle/>
        <a:p>
          <a:endParaRPr lang="en-US" b="1" dirty="0"/>
        </a:p>
      </dgm:t>
    </dgm:pt>
    <dgm:pt modelId="{E505D1B0-1A30-4820-B8FF-9BE864DD92E5}" type="sibTrans" cxnId="{26D95928-F7EE-49F2-813D-D8B06C6EA5BE}">
      <dgm:prSet/>
      <dgm:spPr/>
      <dgm:t>
        <a:bodyPr/>
        <a:lstStyle/>
        <a:p>
          <a:endParaRPr lang="en-US" b="1" dirty="0"/>
        </a:p>
      </dgm:t>
    </dgm:pt>
    <dgm:pt modelId="{2A92765C-0862-4DBF-BB7D-CFDDB1A79AA4}">
      <dgm:prSet phldrT="[Text]"/>
      <dgm:spPr>
        <a:xfrm>
          <a:off x="4293393" y="357023"/>
          <a:ext cx="1589484" cy="635793"/>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Trebuchet MS"/>
              <a:ea typeface="+mn-ea"/>
              <a:cs typeface="+mn-cs"/>
            </a:rPr>
            <a:t>FINAL ENGINEERING (FE)</a:t>
          </a:r>
        </a:p>
      </dgm:t>
    </dgm:pt>
    <dgm:pt modelId="{A74742E1-2B5B-4552-8148-0710CC6F0456}" type="parTrans" cxnId="{4C8CDC95-EF5E-43D9-8E28-867C78AC394F}">
      <dgm:prSet/>
      <dgm:spPr/>
      <dgm:t>
        <a:bodyPr/>
        <a:lstStyle/>
        <a:p>
          <a:endParaRPr lang="en-US" b="1" dirty="0"/>
        </a:p>
      </dgm:t>
    </dgm:pt>
    <dgm:pt modelId="{48036CF8-02D4-4475-9807-B056BB8DACEF}" type="sibTrans" cxnId="{4C8CDC95-EF5E-43D9-8E28-867C78AC394F}">
      <dgm:prSet/>
      <dgm:spPr/>
      <dgm:t>
        <a:bodyPr/>
        <a:lstStyle/>
        <a:p>
          <a:endParaRPr lang="en-US" b="1" dirty="0"/>
        </a:p>
      </dgm:t>
    </dgm:pt>
    <dgm:pt modelId="{3B972314-E05B-4888-A6FA-38DD1FB73CAD}">
      <dgm:prSet phldrT="[Text]"/>
      <dgm:spPr>
        <a:xfrm>
          <a:off x="5723929" y="357023"/>
          <a:ext cx="1589484" cy="635793"/>
        </a:xfrm>
        <a:prstGeom prst="chevron">
          <a:avLst/>
        </a:prstGeom>
        <a:solidFill>
          <a:sysClr val="window" lastClr="FFFFFF">
            <a:lumMod val="65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a:solidFill>
                <a:sysClr val="window" lastClr="FFFFFF"/>
              </a:solidFill>
              <a:latin typeface="Trebuchet MS"/>
              <a:ea typeface="+mn-ea"/>
              <a:cs typeface="+mn-cs"/>
            </a:rPr>
            <a:t>CONSTRUCTION (CO)</a:t>
          </a:r>
        </a:p>
      </dgm:t>
    </dgm:pt>
    <dgm:pt modelId="{08C419B3-8B7E-488A-91A3-C612D8E7AED3}" type="parTrans" cxnId="{F1AE191D-A996-4D3F-97F9-60AD3A78821F}">
      <dgm:prSet/>
      <dgm:spPr/>
      <dgm:t>
        <a:bodyPr/>
        <a:lstStyle/>
        <a:p>
          <a:endParaRPr lang="en-US" b="1" dirty="0"/>
        </a:p>
      </dgm:t>
    </dgm:pt>
    <dgm:pt modelId="{53621A5D-C5AE-4148-8E72-31E3865C0BCF}" type="sibTrans" cxnId="{F1AE191D-A996-4D3F-97F9-60AD3A78821F}">
      <dgm:prSet/>
      <dgm:spPr/>
      <dgm:t>
        <a:bodyPr/>
        <a:lstStyle/>
        <a:p>
          <a:endParaRPr lang="en-US" b="1" dirty="0"/>
        </a:p>
      </dgm:t>
    </dgm:pt>
    <dgm:pt modelId="{467019E2-2C6F-4BEC-973B-BDA8B3CA56F2}" type="pres">
      <dgm:prSet presAssocID="{1E7E996C-B33E-426B-93FB-AE2DE56E02C0}" presName="Name0" presStyleCnt="0">
        <dgm:presLayoutVars>
          <dgm:dir/>
          <dgm:animLvl val="lvl"/>
          <dgm:resizeHandles val="exact"/>
        </dgm:presLayoutVars>
      </dgm:prSet>
      <dgm:spPr/>
    </dgm:pt>
    <dgm:pt modelId="{0DCD504A-7636-4238-8941-4B9AB2F6E048}" type="pres">
      <dgm:prSet presAssocID="{D2DEFE7A-60F0-4F0D-B73F-B3E2E6C845D2}" presName="parTxOnly" presStyleLbl="node1" presStyleIdx="0" presStyleCnt="5">
        <dgm:presLayoutVars>
          <dgm:chMax val="0"/>
          <dgm:chPref val="0"/>
          <dgm:bulletEnabled val="1"/>
        </dgm:presLayoutVars>
      </dgm:prSet>
      <dgm:spPr/>
    </dgm:pt>
    <dgm:pt modelId="{B9DCCDE4-C57E-4CEB-A379-561B9630578A}" type="pres">
      <dgm:prSet presAssocID="{52A046BE-72CB-417E-8C8C-2DED7CC258B7}" presName="parTxOnlySpace" presStyleCnt="0"/>
      <dgm:spPr/>
    </dgm:pt>
    <dgm:pt modelId="{89B86CA0-BB9C-4FDE-BD38-B9DC1E443934}" type="pres">
      <dgm:prSet presAssocID="{A3D8F058-DF30-47A9-B6F8-BC68F8446DCE}" presName="parTxOnly" presStyleLbl="node1" presStyleIdx="1" presStyleCnt="5">
        <dgm:presLayoutVars>
          <dgm:chMax val="0"/>
          <dgm:chPref val="0"/>
          <dgm:bulletEnabled val="1"/>
        </dgm:presLayoutVars>
      </dgm:prSet>
      <dgm:spPr/>
    </dgm:pt>
    <dgm:pt modelId="{A4C53ED9-5420-4BAF-95AD-CC4977A58519}" type="pres">
      <dgm:prSet presAssocID="{673C6210-78E5-4982-99BB-52415DF4AE56}" presName="parTxOnlySpace" presStyleCnt="0"/>
      <dgm:spPr/>
    </dgm:pt>
    <dgm:pt modelId="{956B52DC-C862-4372-994F-C0C5442A85B4}" type="pres">
      <dgm:prSet presAssocID="{4DE95BAA-3A46-4922-917E-315914BEB34B}" presName="parTxOnly" presStyleLbl="node1" presStyleIdx="2" presStyleCnt="5">
        <dgm:presLayoutVars>
          <dgm:chMax val="0"/>
          <dgm:chPref val="0"/>
          <dgm:bulletEnabled val="1"/>
        </dgm:presLayoutVars>
      </dgm:prSet>
      <dgm:spPr/>
    </dgm:pt>
    <dgm:pt modelId="{061D890A-6B1B-4450-A984-C79D399AD161}" type="pres">
      <dgm:prSet presAssocID="{E505D1B0-1A30-4820-B8FF-9BE864DD92E5}" presName="parTxOnlySpace" presStyleCnt="0"/>
      <dgm:spPr/>
    </dgm:pt>
    <dgm:pt modelId="{AADFF202-9E16-4FEE-AA04-67E8B12B44FE}" type="pres">
      <dgm:prSet presAssocID="{2A92765C-0862-4DBF-BB7D-CFDDB1A79AA4}" presName="parTxOnly" presStyleLbl="node1" presStyleIdx="3" presStyleCnt="5">
        <dgm:presLayoutVars>
          <dgm:chMax val="0"/>
          <dgm:chPref val="0"/>
          <dgm:bulletEnabled val="1"/>
        </dgm:presLayoutVars>
      </dgm:prSet>
      <dgm:spPr/>
    </dgm:pt>
    <dgm:pt modelId="{0CC6B08D-D05E-4AFA-A733-1A6B0490FF8B}" type="pres">
      <dgm:prSet presAssocID="{48036CF8-02D4-4475-9807-B056BB8DACEF}" presName="parTxOnlySpace" presStyleCnt="0"/>
      <dgm:spPr/>
    </dgm:pt>
    <dgm:pt modelId="{1D07FB00-994F-44DB-B2A4-6EB04A463BB7}" type="pres">
      <dgm:prSet presAssocID="{3B972314-E05B-4888-A6FA-38DD1FB73CAD}" presName="parTxOnly" presStyleLbl="node1" presStyleIdx="4" presStyleCnt="5">
        <dgm:presLayoutVars>
          <dgm:chMax val="0"/>
          <dgm:chPref val="0"/>
          <dgm:bulletEnabled val="1"/>
        </dgm:presLayoutVars>
      </dgm:prSet>
      <dgm:spPr/>
    </dgm:pt>
  </dgm:ptLst>
  <dgm:cxnLst>
    <dgm:cxn modelId="{BE36C314-A79B-4CF2-AA5E-13C92991E7E3}" type="presOf" srcId="{3B972314-E05B-4888-A6FA-38DD1FB73CAD}" destId="{1D07FB00-994F-44DB-B2A4-6EB04A463BB7}" srcOrd="0" destOrd="0" presId="urn:microsoft.com/office/officeart/2005/8/layout/chevron1"/>
    <dgm:cxn modelId="{F1AE191D-A996-4D3F-97F9-60AD3A78821F}" srcId="{1E7E996C-B33E-426B-93FB-AE2DE56E02C0}" destId="{3B972314-E05B-4888-A6FA-38DD1FB73CAD}" srcOrd="4" destOrd="0" parTransId="{08C419B3-8B7E-488A-91A3-C612D8E7AED3}" sibTransId="{53621A5D-C5AE-4148-8E72-31E3865C0BCF}"/>
    <dgm:cxn modelId="{ADFD8D26-3FEC-4BE1-A7D3-FF6E790FB81B}" type="presOf" srcId="{1E7E996C-B33E-426B-93FB-AE2DE56E02C0}" destId="{467019E2-2C6F-4BEC-973B-BDA8B3CA56F2}" srcOrd="0" destOrd="0" presId="urn:microsoft.com/office/officeart/2005/8/layout/chevron1"/>
    <dgm:cxn modelId="{26D95928-F7EE-49F2-813D-D8B06C6EA5BE}" srcId="{1E7E996C-B33E-426B-93FB-AE2DE56E02C0}" destId="{4DE95BAA-3A46-4922-917E-315914BEB34B}" srcOrd="2" destOrd="0" parTransId="{62A8D35C-C377-4441-B324-C7860EE3D8B7}" sibTransId="{E505D1B0-1A30-4820-B8FF-9BE864DD92E5}"/>
    <dgm:cxn modelId="{F0E3E848-218B-4B45-8FD3-F51C03494260}" type="presOf" srcId="{4DE95BAA-3A46-4922-917E-315914BEB34B}" destId="{956B52DC-C862-4372-994F-C0C5442A85B4}" srcOrd="0" destOrd="0" presId="urn:microsoft.com/office/officeart/2005/8/layout/chevron1"/>
    <dgm:cxn modelId="{71B09C70-8328-42DD-8BF1-AFA136FE1AF0}" srcId="{1E7E996C-B33E-426B-93FB-AE2DE56E02C0}" destId="{D2DEFE7A-60F0-4F0D-B73F-B3E2E6C845D2}" srcOrd="0" destOrd="0" parTransId="{84080840-8A28-4610-A487-2A999875D9CE}" sibTransId="{52A046BE-72CB-417E-8C8C-2DED7CC258B7}"/>
    <dgm:cxn modelId="{8917A183-6D8D-49A1-9113-2A80F6662FD2}" type="presOf" srcId="{2A92765C-0862-4DBF-BB7D-CFDDB1A79AA4}" destId="{AADFF202-9E16-4FEE-AA04-67E8B12B44FE}" srcOrd="0" destOrd="0" presId="urn:microsoft.com/office/officeart/2005/8/layout/chevron1"/>
    <dgm:cxn modelId="{3FE8DB95-83CF-4827-9BBA-FC4DF9E58A0F}" srcId="{1E7E996C-B33E-426B-93FB-AE2DE56E02C0}" destId="{A3D8F058-DF30-47A9-B6F8-BC68F8446DCE}" srcOrd="1" destOrd="0" parTransId="{F59BD442-BA3B-4CF8-AF30-9C3D33777314}" sibTransId="{673C6210-78E5-4982-99BB-52415DF4AE56}"/>
    <dgm:cxn modelId="{4C8CDC95-EF5E-43D9-8E28-867C78AC394F}" srcId="{1E7E996C-B33E-426B-93FB-AE2DE56E02C0}" destId="{2A92765C-0862-4DBF-BB7D-CFDDB1A79AA4}" srcOrd="3" destOrd="0" parTransId="{A74742E1-2B5B-4552-8148-0710CC6F0456}" sibTransId="{48036CF8-02D4-4475-9807-B056BB8DACEF}"/>
    <dgm:cxn modelId="{235EDBB0-5E1A-4A5A-8835-1DC348733798}" type="presOf" srcId="{D2DEFE7A-60F0-4F0D-B73F-B3E2E6C845D2}" destId="{0DCD504A-7636-4238-8941-4B9AB2F6E048}" srcOrd="0" destOrd="0" presId="urn:microsoft.com/office/officeart/2005/8/layout/chevron1"/>
    <dgm:cxn modelId="{DAD400FD-B153-4E19-A61F-59B6E10B9137}" type="presOf" srcId="{A3D8F058-DF30-47A9-B6F8-BC68F8446DCE}" destId="{89B86CA0-BB9C-4FDE-BD38-B9DC1E443934}" srcOrd="0" destOrd="0" presId="urn:microsoft.com/office/officeart/2005/8/layout/chevron1"/>
    <dgm:cxn modelId="{A47E5A5B-C748-4FD6-B364-A8D1AB709E73}" type="presParOf" srcId="{467019E2-2C6F-4BEC-973B-BDA8B3CA56F2}" destId="{0DCD504A-7636-4238-8941-4B9AB2F6E048}" srcOrd="0" destOrd="0" presId="urn:microsoft.com/office/officeart/2005/8/layout/chevron1"/>
    <dgm:cxn modelId="{F36F692F-257D-462D-9D22-171F8B27649F}" type="presParOf" srcId="{467019E2-2C6F-4BEC-973B-BDA8B3CA56F2}" destId="{B9DCCDE4-C57E-4CEB-A379-561B9630578A}" srcOrd="1" destOrd="0" presId="urn:microsoft.com/office/officeart/2005/8/layout/chevron1"/>
    <dgm:cxn modelId="{93264DCA-3717-4048-9784-71BA7F3DAEEB}" type="presParOf" srcId="{467019E2-2C6F-4BEC-973B-BDA8B3CA56F2}" destId="{89B86CA0-BB9C-4FDE-BD38-B9DC1E443934}" srcOrd="2" destOrd="0" presId="urn:microsoft.com/office/officeart/2005/8/layout/chevron1"/>
    <dgm:cxn modelId="{34DDF980-6809-46CB-9C57-45E8DDDDD7AA}" type="presParOf" srcId="{467019E2-2C6F-4BEC-973B-BDA8B3CA56F2}" destId="{A4C53ED9-5420-4BAF-95AD-CC4977A58519}" srcOrd="3" destOrd="0" presId="urn:microsoft.com/office/officeart/2005/8/layout/chevron1"/>
    <dgm:cxn modelId="{C5A59B58-F5E5-405A-A0EB-65E18456E44E}" type="presParOf" srcId="{467019E2-2C6F-4BEC-973B-BDA8B3CA56F2}" destId="{956B52DC-C862-4372-994F-C0C5442A85B4}" srcOrd="4" destOrd="0" presId="urn:microsoft.com/office/officeart/2005/8/layout/chevron1"/>
    <dgm:cxn modelId="{C4669B12-9B83-4525-B448-11BF5382C5A2}" type="presParOf" srcId="{467019E2-2C6F-4BEC-973B-BDA8B3CA56F2}" destId="{061D890A-6B1B-4450-A984-C79D399AD161}" srcOrd="5" destOrd="0" presId="urn:microsoft.com/office/officeart/2005/8/layout/chevron1"/>
    <dgm:cxn modelId="{7DEC296D-5BCC-472B-B74E-8A69CA898513}" type="presParOf" srcId="{467019E2-2C6F-4BEC-973B-BDA8B3CA56F2}" destId="{AADFF202-9E16-4FEE-AA04-67E8B12B44FE}" srcOrd="6" destOrd="0" presId="urn:microsoft.com/office/officeart/2005/8/layout/chevron1"/>
    <dgm:cxn modelId="{AB38CF22-1F16-4C72-B4D8-8FFFE347C52B}" type="presParOf" srcId="{467019E2-2C6F-4BEC-973B-BDA8B3CA56F2}" destId="{0CC6B08D-D05E-4AFA-A733-1A6B0490FF8B}" srcOrd="7" destOrd="0" presId="urn:microsoft.com/office/officeart/2005/8/layout/chevron1"/>
    <dgm:cxn modelId="{863EE980-55EE-43E3-8692-4B8555982856}" type="presParOf" srcId="{467019E2-2C6F-4BEC-973B-BDA8B3CA56F2}" destId="{1D07FB00-994F-44DB-B2A4-6EB04A463BB7}"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D504A-7636-4238-8941-4B9AB2F6E048}">
      <dsp:nvSpPr>
        <dsp:cNvPr id="0" name=""/>
        <dsp:cNvSpPr/>
      </dsp:nvSpPr>
      <dsp:spPr>
        <a:xfrm>
          <a:off x="1339" y="267767"/>
          <a:ext cx="1192113" cy="476845"/>
        </a:xfrm>
        <a:prstGeom prst="chevron">
          <a:avLst/>
        </a:prstGeom>
        <a:solidFill>
          <a:srgbClr val="E2713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PLANNING </a:t>
          </a:r>
        </a:p>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(PL)</a:t>
          </a:r>
        </a:p>
      </dsp:txBody>
      <dsp:txXfrm>
        <a:off x="239762" y="267767"/>
        <a:ext cx="715268" cy="476845"/>
      </dsp:txXfrm>
    </dsp:sp>
    <dsp:sp modelId="{89B86CA0-BB9C-4FDE-BD38-B9DC1E443934}">
      <dsp:nvSpPr>
        <dsp:cNvPr id="0" name=""/>
        <dsp:cNvSpPr/>
      </dsp:nvSpPr>
      <dsp:spPr>
        <a:xfrm>
          <a:off x="1074241" y="267767"/>
          <a:ext cx="1192113" cy="476845"/>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PRELIMINARY ENGINEERING (PE)</a:t>
          </a:r>
        </a:p>
      </dsp:txBody>
      <dsp:txXfrm>
        <a:off x="1312664" y="267767"/>
        <a:ext cx="715268" cy="476845"/>
      </dsp:txXfrm>
    </dsp:sp>
    <dsp:sp modelId="{956B52DC-C862-4372-994F-C0C5442A85B4}">
      <dsp:nvSpPr>
        <dsp:cNvPr id="0" name=""/>
        <dsp:cNvSpPr/>
      </dsp:nvSpPr>
      <dsp:spPr>
        <a:xfrm>
          <a:off x="2147143" y="267767"/>
          <a:ext cx="1192113" cy="476845"/>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ENVIRONMENTAL ENGINEERING (EE)</a:t>
          </a:r>
        </a:p>
      </dsp:txBody>
      <dsp:txXfrm>
        <a:off x="2385566" y="267767"/>
        <a:ext cx="715268" cy="476845"/>
      </dsp:txXfrm>
    </dsp:sp>
    <dsp:sp modelId="{AADFF202-9E16-4FEE-AA04-67E8B12B44FE}">
      <dsp:nvSpPr>
        <dsp:cNvPr id="0" name=""/>
        <dsp:cNvSpPr/>
      </dsp:nvSpPr>
      <dsp:spPr>
        <a:xfrm>
          <a:off x="3220045" y="267767"/>
          <a:ext cx="1192113" cy="476845"/>
        </a:xfrm>
        <a:prstGeom prst="chevron">
          <a:avLst/>
        </a:prstGeom>
        <a:solidFill>
          <a:srgbClr val="13285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FINAL ENGINEERING (FE)</a:t>
          </a:r>
        </a:p>
      </dsp:txBody>
      <dsp:txXfrm>
        <a:off x="3458468" y="267767"/>
        <a:ext cx="715268" cy="476845"/>
      </dsp:txXfrm>
    </dsp:sp>
    <dsp:sp modelId="{1D07FB00-994F-44DB-B2A4-6EB04A463BB7}">
      <dsp:nvSpPr>
        <dsp:cNvPr id="0" name=""/>
        <dsp:cNvSpPr/>
      </dsp:nvSpPr>
      <dsp:spPr>
        <a:xfrm>
          <a:off x="4292947" y="267767"/>
          <a:ext cx="1192113" cy="476845"/>
        </a:xfrm>
        <a:prstGeom prst="chevron">
          <a:avLst/>
        </a:prstGeom>
        <a:solidFill>
          <a:sysClr val="window" lastClr="FFFFFF">
            <a:lumMod val="65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8001" rIns="8001" bIns="8001" numCol="1" spcCol="1270" anchor="ctr" anchorCtr="0">
          <a:noAutofit/>
        </a:bodyPr>
        <a:lstStyle/>
        <a:p>
          <a:pPr marL="0" lvl="0" indent="0" algn="ctr" defTabSz="266700">
            <a:lnSpc>
              <a:spcPct val="90000"/>
            </a:lnSpc>
            <a:spcBef>
              <a:spcPct val="0"/>
            </a:spcBef>
            <a:spcAft>
              <a:spcPct val="35000"/>
            </a:spcAft>
            <a:buNone/>
          </a:pPr>
          <a:r>
            <a:rPr lang="en-US" sz="600" b="1" kern="1200" dirty="0">
              <a:solidFill>
                <a:sysClr val="window" lastClr="FFFFFF"/>
              </a:solidFill>
              <a:latin typeface="Trebuchet MS"/>
              <a:ea typeface="+mn-ea"/>
              <a:cs typeface="+mn-cs"/>
            </a:rPr>
            <a:t>CONSTRUCTION (CO)</a:t>
          </a:r>
        </a:p>
      </dsp:txBody>
      <dsp:txXfrm>
        <a:off x="4531370" y="267767"/>
        <a:ext cx="715268" cy="47684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8D4BC-ACC3-2743-BC9A-B905DDDC670F}" type="datetimeFigureOut">
              <a:rPr lang="en-US" smtClean="0"/>
              <a:t>11/19/20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8B94A-480D-434D-ACE7-0BF8A20D7E9B}" type="slidenum">
              <a:rPr lang="en-US" smtClean="0"/>
              <a:t>‹#›</a:t>
            </a:fld>
            <a:endParaRPr lang="en-US" dirty="0"/>
          </a:p>
        </p:txBody>
      </p:sp>
    </p:spTree>
    <p:extLst>
      <p:ext uri="{BB962C8B-B14F-4D97-AF65-F5344CB8AC3E}">
        <p14:creationId xmlns:p14="http://schemas.microsoft.com/office/powerpoint/2010/main" val="8764984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8B94A-480D-434D-ACE7-0BF8A20D7E9B}" type="slidenum">
              <a:rPr lang="en-US" smtClean="0"/>
              <a:t>1</a:t>
            </a:fld>
            <a:endParaRPr lang="en-US" dirty="0"/>
          </a:p>
        </p:txBody>
      </p:sp>
    </p:spTree>
    <p:extLst>
      <p:ext uri="{BB962C8B-B14F-4D97-AF65-F5344CB8AC3E}">
        <p14:creationId xmlns:p14="http://schemas.microsoft.com/office/powerpoint/2010/main" val="763597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a:r>
            <a:r>
              <a:rPr lang="nb-NO" dirty="0" err="1"/>
              <a:t>decades</a:t>
            </a:r>
            <a:r>
              <a:rPr lang="nb-NO" dirty="0"/>
              <a:t>, </a:t>
            </a:r>
            <a:r>
              <a:rPr lang="nb-NO" dirty="0" err="1"/>
              <a:t>road</a:t>
            </a:r>
            <a:r>
              <a:rPr lang="nb-NO" dirty="0"/>
              <a:t> </a:t>
            </a:r>
            <a:r>
              <a:rPr lang="nb-NO" dirty="0" err="1"/>
              <a:t>safety</a:t>
            </a:r>
            <a:r>
              <a:rPr lang="nb-NO" dirty="0"/>
              <a:t> policy in Norway has </a:t>
            </a:r>
            <a:r>
              <a:rPr lang="nb-NO" dirty="0" err="1"/>
              <a:t>prioritized</a:t>
            </a:r>
            <a:r>
              <a:rPr lang="nb-NO" dirty="0"/>
              <a:t> </a:t>
            </a:r>
            <a:r>
              <a:rPr lang="nb-NO" dirty="0" err="1"/>
              <a:t>children</a:t>
            </a:r>
            <a:r>
              <a:rPr lang="nb-NO" dirty="0"/>
              <a:t>. </a:t>
            </a:r>
          </a:p>
          <a:p>
            <a:r>
              <a:rPr lang="nb-NO" dirty="0"/>
              <a:t>Most </a:t>
            </a:r>
            <a:r>
              <a:rPr lang="nb-NO" dirty="0" err="1"/>
              <a:t>communities</a:t>
            </a:r>
            <a:r>
              <a:rPr lang="nb-NO" dirty="0"/>
              <a:t> have </a:t>
            </a:r>
            <a:r>
              <a:rPr lang="nb-NO" dirty="0" err="1"/>
              <a:t>continuous</a:t>
            </a:r>
            <a:r>
              <a:rPr lang="nb-NO" dirty="0"/>
              <a:t> safe </a:t>
            </a:r>
            <a:r>
              <a:rPr lang="nb-NO" dirty="0" err="1"/>
              <a:t>routes</a:t>
            </a:r>
            <a:r>
              <a:rPr lang="nb-NO" dirty="0"/>
              <a:t> to </a:t>
            </a:r>
            <a:r>
              <a:rPr lang="nb-NO" dirty="0" err="1"/>
              <a:t>school</a:t>
            </a:r>
            <a:r>
              <a:rPr lang="nb-NO" dirty="0"/>
              <a:t> </a:t>
            </a:r>
            <a:r>
              <a:rPr lang="nb-NO" dirty="0" err="1"/>
              <a:t>programmes</a:t>
            </a:r>
            <a:r>
              <a:rPr lang="nb-NO" dirty="0"/>
              <a:t>.</a:t>
            </a:r>
          </a:p>
          <a:p>
            <a:endParaRPr lang="nb-NO" dirty="0"/>
          </a:p>
          <a:p>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11</a:t>
            </a:fld>
            <a:endParaRPr lang="nb-NO"/>
          </a:p>
        </p:txBody>
      </p:sp>
    </p:spTree>
    <p:extLst>
      <p:ext uri="{BB962C8B-B14F-4D97-AF65-F5344CB8AC3E}">
        <p14:creationId xmlns:p14="http://schemas.microsoft.com/office/powerpoint/2010/main" val="237291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6 % </a:t>
            </a:r>
            <a:r>
              <a:rPr lang="nb-NO" dirty="0" err="1"/>
              <a:t>bike</a:t>
            </a:r>
            <a:r>
              <a:rPr lang="nb-NO" dirty="0"/>
              <a:t> modal </a:t>
            </a:r>
            <a:r>
              <a:rPr lang="nb-NO" dirty="0" err="1"/>
              <a:t>share</a:t>
            </a:r>
            <a:endParaRPr lang="nb-NO" dirty="0"/>
          </a:p>
          <a:p>
            <a:r>
              <a:rPr lang="nb-NO" dirty="0" err="1"/>
              <a:t>Covid</a:t>
            </a:r>
            <a:r>
              <a:rPr lang="nb-NO" dirty="0"/>
              <a:t>: 40 % </a:t>
            </a:r>
            <a:r>
              <a:rPr lang="nb-NO" dirty="0" err="1"/>
              <a:t>increase</a:t>
            </a:r>
            <a:r>
              <a:rPr lang="nb-NO" dirty="0"/>
              <a:t> in </a:t>
            </a:r>
            <a:r>
              <a:rPr lang="nb-NO" dirty="0" err="1"/>
              <a:t>cycling</a:t>
            </a:r>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12</a:t>
            </a:fld>
            <a:endParaRPr lang="nb-NO"/>
          </a:p>
        </p:txBody>
      </p:sp>
    </p:spTree>
    <p:extLst>
      <p:ext uri="{BB962C8B-B14F-4D97-AF65-F5344CB8AC3E}">
        <p14:creationId xmlns:p14="http://schemas.microsoft.com/office/powerpoint/2010/main" val="71376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Together</a:t>
            </a:r>
            <a:r>
              <a:rPr lang="nb-NO" dirty="0"/>
              <a:t> </a:t>
            </a:r>
            <a:r>
              <a:rPr lang="nb-NO" dirty="0" err="1"/>
              <a:t>with</a:t>
            </a:r>
            <a:r>
              <a:rPr lang="nb-NO" dirty="0"/>
              <a:t> </a:t>
            </a:r>
            <a:r>
              <a:rPr lang="nb-NO" dirty="0" err="1"/>
              <a:t>the</a:t>
            </a:r>
            <a:r>
              <a:rPr lang="nb-NO" dirty="0"/>
              <a:t> </a:t>
            </a:r>
            <a:r>
              <a:rPr lang="nb-NO" dirty="0" err="1"/>
              <a:t>cycling</a:t>
            </a:r>
            <a:r>
              <a:rPr lang="nb-NO" dirty="0"/>
              <a:t> </a:t>
            </a:r>
            <a:r>
              <a:rPr lang="nb-NO" dirty="0" err="1"/>
              <a:t>strategy</a:t>
            </a:r>
            <a:r>
              <a:rPr lang="nb-NO" dirty="0"/>
              <a:t>, a </a:t>
            </a:r>
            <a:r>
              <a:rPr lang="nb-NO" dirty="0" err="1"/>
              <a:t>bike</a:t>
            </a:r>
            <a:r>
              <a:rPr lang="nb-NO" dirty="0"/>
              <a:t> </a:t>
            </a:r>
            <a:r>
              <a:rPr lang="nb-NO" dirty="0" err="1"/>
              <a:t>network</a:t>
            </a:r>
            <a:r>
              <a:rPr lang="nb-NO" dirty="0"/>
              <a:t> plan </a:t>
            </a:r>
            <a:r>
              <a:rPr lang="nb-NO" dirty="0" err="1"/>
              <a:t>lays</a:t>
            </a:r>
            <a:r>
              <a:rPr lang="nb-NO" dirty="0"/>
              <a:t> </a:t>
            </a:r>
            <a:r>
              <a:rPr lang="nb-NO" dirty="0" err="1"/>
              <a:t>out</a:t>
            </a:r>
            <a:r>
              <a:rPr lang="nb-NO" dirty="0"/>
              <a:t> a billion dollar </a:t>
            </a:r>
            <a:r>
              <a:rPr lang="nb-NO" dirty="0" err="1"/>
              <a:t>cycling</a:t>
            </a:r>
            <a:r>
              <a:rPr lang="nb-NO" dirty="0"/>
              <a:t> </a:t>
            </a:r>
            <a:r>
              <a:rPr lang="nb-NO" dirty="0" err="1"/>
              <a:t>network</a:t>
            </a:r>
            <a:r>
              <a:rPr lang="nb-NO" dirty="0"/>
              <a:t> to be </a:t>
            </a:r>
            <a:r>
              <a:rPr lang="nb-NO" dirty="0" err="1"/>
              <a:t>established</a:t>
            </a:r>
            <a:r>
              <a:rPr lang="nb-NO" dirty="0"/>
              <a:t> over </a:t>
            </a:r>
            <a:r>
              <a:rPr lang="nb-NO" dirty="0" err="1"/>
              <a:t>the</a:t>
            </a:r>
            <a:r>
              <a:rPr lang="nb-NO" dirty="0"/>
              <a:t> </a:t>
            </a:r>
            <a:r>
              <a:rPr lang="nb-NO" dirty="0" err="1"/>
              <a:t>next</a:t>
            </a:r>
            <a:r>
              <a:rPr lang="nb-NO" dirty="0"/>
              <a:t> 15 to 20 </a:t>
            </a:r>
            <a:r>
              <a:rPr lang="nb-NO" dirty="0" err="1"/>
              <a:t>years</a:t>
            </a:r>
            <a:r>
              <a:rPr lang="nb-NO" dirty="0"/>
              <a:t>. </a:t>
            </a:r>
          </a:p>
          <a:p>
            <a:endParaRPr lang="nb-NO" dirty="0"/>
          </a:p>
          <a:p>
            <a:r>
              <a:rPr lang="nb-NO" dirty="0"/>
              <a:t>The city </a:t>
            </a:r>
            <a:r>
              <a:rPr lang="nb-NO" dirty="0" err="1"/>
              <a:t>government</a:t>
            </a:r>
            <a:r>
              <a:rPr lang="nb-NO" dirty="0"/>
              <a:t> </a:t>
            </a:r>
            <a:r>
              <a:rPr lang="nb-NO" dirty="0" err="1"/>
              <a:t>was</a:t>
            </a:r>
            <a:r>
              <a:rPr lang="nb-NO" dirty="0"/>
              <a:t> </a:t>
            </a:r>
            <a:r>
              <a:rPr lang="nb-NO" dirty="0" err="1"/>
              <a:t>reelected</a:t>
            </a:r>
            <a:r>
              <a:rPr lang="nb-NO" dirty="0"/>
              <a:t> last </a:t>
            </a:r>
            <a:r>
              <a:rPr lang="nb-NO" dirty="0" err="1"/>
              <a:t>year</a:t>
            </a:r>
            <a:r>
              <a:rPr lang="nb-NO" dirty="0"/>
              <a:t>. </a:t>
            </a:r>
            <a:r>
              <a:rPr lang="nb-NO" dirty="0" err="1"/>
              <a:t>They</a:t>
            </a:r>
            <a:r>
              <a:rPr lang="nb-NO" dirty="0"/>
              <a:t> have </a:t>
            </a:r>
            <a:r>
              <a:rPr lang="nb-NO" dirty="0" err="1"/>
              <a:t>pledged</a:t>
            </a:r>
            <a:r>
              <a:rPr lang="nb-NO" dirty="0"/>
              <a:t> to </a:t>
            </a:r>
          </a:p>
          <a:p>
            <a:pPr marL="171450" indent="-171450">
              <a:buFontTx/>
              <a:buChar char="-"/>
            </a:pPr>
            <a:r>
              <a:rPr lang="nb-NO" dirty="0"/>
              <a:t>introduce 20 </a:t>
            </a:r>
            <a:r>
              <a:rPr lang="nb-NO" dirty="0" err="1"/>
              <a:t>mph</a:t>
            </a:r>
            <a:r>
              <a:rPr lang="nb-NO" dirty="0"/>
              <a:t> as a standard </a:t>
            </a:r>
            <a:r>
              <a:rPr lang="nb-NO" dirty="0" err="1"/>
              <a:t>citywide</a:t>
            </a:r>
            <a:r>
              <a:rPr lang="nb-NO" dirty="0"/>
              <a:t> speed limit</a:t>
            </a:r>
          </a:p>
          <a:p>
            <a:pPr marL="171450" indent="-171450">
              <a:buFontTx/>
              <a:buChar char="-"/>
            </a:pPr>
            <a:r>
              <a:rPr lang="nb-NO" dirty="0" err="1"/>
              <a:t>remove</a:t>
            </a:r>
            <a:r>
              <a:rPr lang="nb-NO" dirty="0"/>
              <a:t> </a:t>
            </a:r>
            <a:r>
              <a:rPr lang="nb-NO" dirty="0" err="1"/>
              <a:t>parking</a:t>
            </a:r>
            <a:r>
              <a:rPr lang="nb-NO" dirty="0"/>
              <a:t> minimums</a:t>
            </a:r>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13</a:t>
            </a:fld>
            <a:endParaRPr lang="nb-NO"/>
          </a:p>
        </p:txBody>
      </p:sp>
    </p:spTree>
    <p:extLst>
      <p:ext uri="{BB962C8B-B14F-4D97-AF65-F5344CB8AC3E}">
        <p14:creationId xmlns:p14="http://schemas.microsoft.com/office/powerpoint/2010/main" val="2042993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Formerly</a:t>
            </a:r>
            <a:r>
              <a:rPr lang="nb-NO" dirty="0"/>
              <a:t>, </a:t>
            </a:r>
            <a:r>
              <a:rPr lang="nb-NO" dirty="0" err="1"/>
              <a:t>the</a:t>
            </a:r>
            <a:r>
              <a:rPr lang="nb-NO" dirty="0"/>
              <a:t> </a:t>
            </a:r>
            <a:r>
              <a:rPr lang="nb-NO" dirty="0" err="1"/>
              <a:t>local</a:t>
            </a:r>
            <a:r>
              <a:rPr lang="nb-NO" dirty="0"/>
              <a:t> </a:t>
            </a:r>
            <a:r>
              <a:rPr lang="nb-NO" dirty="0" err="1"/>
              <a:t>police</a:t>
            </a:r>
            <a:r>
              <a:rPr lang="nb-NO" dirty="0"/>
              <a:t> </a:t>
            </a:r>
            <a:r>
              <a:rPr lang="nb-NO" dirty="0" err="1"/>
              <a:t>department</a:t>
            </a:r>
            <a:r>
              <a:rPr lang="nb-NO" dirty="0"/>
              <a:t> held </a:t>
            </a:r>
            <a:r>
              <a:rPr lang="nb-NO" dirty="0" err="1"/>
              <a:t>authority</a:t>
            </a:r>
            <a:r>
              <a:rPr lang="nb-NO" dirty="0"/>
              <a:t> over </a:t>
            </a:r>
            <a:r>
              <a:rPr lang="nb-NO" dirty="0" err="1"/>
              <a:t>traffic</a:t>
            </a:r>
            <a:r>
              <a:rPr lang="nb-NO" dirty="0"/>
              <a:t> </a:t>
            </a:r>
            <a:r>
              <a:rPr lang="nb-NO" dirty="0" err="1"/>
              <a:t>control</a:t>
            </a:r>
            <a:r>
              <a:rPr lang="nb-NO" dirty="0"/>
              <a:t> </a:t>
            </a:r>
            <a:r>
              <a:rPr lang="nb-NO" dirty="0" err="1"/>
              <a:t>signage</a:t>
            </a:r>
            <a:r>
              <a:rPr lang="nb-NO" dirty="0"/>
              <a:t>. </a:t>
            </a:r>
          </a:p>
          <a:p>
            <a:endParaRPr lang="nb-NO" dirty="0"/>
          </a:p>
          <a:p>
            <a:r>
              <a:rPr lang="nb-NO" dirty="0" err="1"/>
              <a:t>Also</a:t>
            </a:r>
            <a:r>
              <a:rPr lang="nb-NO" dirty="0"/>
              <a:t>, </a:t>
            </a:r>
            <a:r>
              <a:rPr lang="nb-NO" dirty="0" err="1"/>
              <a:t>explicit</a:t>
            </a:r>
            <a:r>
              <a:rPr lang="nb-NO" dirty="0"/>
              <a:t> </a:t>
            </a:r>
            <a:r>
              <a:rPr lang="nb-NO" dirty="0" err="1"/>
              <a:t>political</a:t>
            </a:r>
            <a:r>
              <a:rPr lang="nb-NO" dirty="0"/>
              <a:t> </a:t>
            </a:r>
            <a:r>
              <a:rPr lang="nb-NO" dirty="0" err="1"/>
              <a:t>approval</a:t>
            </a:r>
            <a:r>
              <a:rPr lang="nb-NO" dirty="0"/>
              <a:t> </a:t>
            </a:r>
            <a:r>
              <a:rPr lang="nb-NO" dirty="0" err="1"/>
              <a:t>was</a:t>
            </a:r>
            <a:r>
              <a:rPr lang="nb-NO" dirty="0"/>
              <a:t> </a:t>
            </a:r>
            <a:r>
              <a:rPr lang="nb-NO" dirty="0" err="1"/>
              <a:t>usually</a:t>
            </a:r>
            <a:r>
              <a:rPr lang="nb-NO" dirty="0"/>
              <a:t> </a:t>
            </a:r>
            <a:r>
              <a:rPr lang="nb-NO" dirty="0" err="1"/>
              <a:t>required</a:t>
            </a:r>
            <a:r>
              <a:rPr lang="nb-NO" dirty="0"/>
              <a:t> to </a:t>
            </a:r>
            <a:r>
              <a:rPr lang="nb-NO" dirty="0" err="1"/>
              <a:t>remove</a:t>
            </a:r>
            <a:r>
              <a:rPr lang="nb-NO" dirty="0"/>
              <a:t> </a:t>
            </a:r>
            <a:r>
              <a:rPr lang="nb-NO" dirty="0" err="1"/>
              <a:t>street</a:t>
            </a:r>
            <a:r>
              <a:rPr lang="nb-NO" dirty="0"/>
              <a:t> </a:t>
            </a:r>
            <a:r>
              <a:rPr lang="nb-NO" dirty="0" err="1"/>
              <a:t>parking</a:t>
            </a:r>
            <a:r>
              <a:rPr lang="nb-NO" dirty="0"/>
              <a:t>. </a:t>
            </a:r>
          </a:p>
          <a:p>
            <a:endParaRPr lang="nb-NO" dirty="0"/>
          </a:p>
          <a:p>
            <a:r>
              <a:rPr lang="nb-NO" dirty="0" err="1"/>
              <a:t>Bike</a:t>
            </a:r>
            <a:r>
              <a:rPr lang="nb-NO" dirty="0"/>
              <a:t> </a:t>
            </a:r>
            <a:r>
              <a:rPr lang="nb-NO" dirty="0" err="1"/>
              <a:t>lane</a:t>
            </a:r>
            <a:r>
              <a:rPr lang="nb-NO" dirty="0"/>
              <a:t> </a:t>
            </a:r>
            <a:r>
              <a:rPr lang="nb-NO" dirty="0" err="1"/>
              <a:t>implementation</a:t>
            </a:r>
            <a:r>
              <a:rPr lang="nb-NO" dirty="0"/>
              <a:t> has </a:t>
            </a:r>
            <a:r>
              <a:rPr lang="nb-NO" dirty="0" err="1"/>
              <a:t>increased</a:t>
            </a:r>
            <a:r>
              <a:rPr lang="nb-NO" dirty="0"/>
              <a:t> from </a:t>
            </a:r>
            <a:r>
              <a:rPr lang="nb-NO" dirty="0" err="1"/>
              <a:t>around</a:t>
            </a:r>
            <a:r>
              <a:rPr lang="nb-NO" dirty="0"/>
              <a:t> 1 </a:t>
            </a:r>
            <a:r>
              <a:rPr lang="nb-NO" dirty="0" err="1"/>
              <a:t>mile</a:t>
            </a:r>
            <a:r>
              <a:rPr lang="nb-NO" dirty="0"/>
              <a:t> a </a:t>
            </a:r>
            <a:r>
              <a:rPr lang="nb-NO" dirty="0" err="1"/>
              <a:t>year</a:t>
            </a:r>
            <a:r>
              <a:rPr lang="nb-NO" dirty="0"/>
              <a:t>, to 10 </a:t>
            </a:r>
            <a:r>
              <a:rPr lang="nb-NO" dirty="0" err="1"/>
              <a:t>miles</a:t>
            </a:r>
            <a:r>
              <a:rPr lang="nb-NO" dirty="0"/>
              <a:t> a </a:t>
            </a:r>
            <a:r>
              <a:rPr lang="nb-NO" dirty="0" err="1"/>
              <a:t>year</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14</a:t>
            </a:fld>
            <a:endParaRPr lang="nb-NO"/>
          </a:p>
        </p:txBody>
      </p:sp>
    </p:spTree>
    <p:extLst>
      <p:ext uri="{BB962C8B-B14F-4D97-AF65-F5344CB8AC3E}">
        <p14:creationId xmlns:p14="http://schemas.microsoft.com/office/powerpoint/2010/main" val="3974238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Rather</a:t>
            </a:r>
            <a:r>
              <a:rPr lang="nb-NO" dirty="0"/>
              <a:t> </a:t>
            </a:r>
            <a:r>
              <a:rPr lang="nb-NO" dirty="0" err="1"/>
              <a:t>than</a:t>
            </a:r>
            <a:r>
              <a:rPr lang="nb-NO" dirty="0"/>
              <a:t> </a:t>
            </a:r>
            <a:r>
              <a:rPr lang="nb-NO" dirty="0" err="1"/>
              <a:t>increasing</a:t>
            </a:r>
            <a:r>
              <a:rPr lang="nb-NO" dirty="0"/>
              <a:t> </a:t>
            </a:r>
            <a:r>
              <a:rPr lang="nb-NO" dirty="0" err="1"/>
              <a:t>capacity</a:t>
            </a:r>
            <a:r>
              <a:rPr lang="nb-NO" dirty="0"/>
              <a:t>, </a:t>
            </a:r>
            <a:r>
              <a:rPr lang="nb-NO" dirty="0" err="1"/>
              <a:t>the</a:t>
            </a:r>
            <a:r>
              <a:rPr lang="nb-NO" dirty="0"/>
              <a:t> </a:t>
            </a:r>
            <a:r>
              <a:rPr lang="nb-NO" dirty="0" err="1"/>
              <a:t>norwegian</a:t>
            </a:r>
            <a:r>
              <a:rPr lang="nb-NO" dirty="0"/>
              <a:t> toll system is </a:t>
            </a:r>
            <a:r>
              <a:rPr lang="nb-NO" dirty="0" err="1"/>
              <a:t>designed</a:t>
            </a:r>
            <a:r>
              <a:rPr lang="nb-NO" dirty="0"/>
              <a:t> to offset </a:t>
            </a:r>
            <a:r>
              <a:rPr lang="nb-NO" dirty="0" err="1"/>
              <a:t>the</a:t>
            </a:r>
            <a:r>
              <a:rPr lang="nb-NO" dirty="0"/>
              <a:t> negative </a:t>
            </a:r>
            <a:r>
              <a:rPr lang="nb-NO" dirty="0" err="1"/>
              <a:t>impacts</a:t>
            </a:r>
            <a:r>
              <a:rPr lang="nb-NO" dirty="0"/>
              <a:t> </a:t>
            </a:r>
            <a:r>
              <a:rPr lang="nb-NO" dirty="0" err="1"/>
              <a:t>of</a:t>
            </a:r>
            <a:r>
              <a:rPr lang="nb-NO" dirty="0"/>
              <a:t> </a:t>
            </a:r>
            <a:r>
              <a:rPr lang="nb-NO" dirty="0" err="1"/>
              <a:t>car</a:t>
            </a:r>
            <a:r>
              <a:rPr lang="nb-NO" dirty="0"/>
              <a:t> </a:t>
            </a:r>
            <a:r>
              <a:rPr lang="nb-NO" dirty="0" err="1"/>
              <a:t>traffic</a:t>
            </a:r>
            <a:r>
              <a:rPr lang="nb-NO" dirty="0"/>
              <a:t>. </a:t>
            </a:r>
          </a:p>
          <a:p>
            <a:endParaRPr lang="nb-NO" dirty="0"/>
          </a:p>
          <a:p>
            <a:r>
              <a:rPr lang="nb-NO" dirty="0"/>
              <a:t>The </a:t>
            </a:r>
            <a:r>
              <a:rPr lang="nb-NO" dirty="0" err="1"/>
              <a:t>fees</a:t>
            </a:r>
            <a:r>
              <a:rPr lang="nb-NO" dirty="0"/>
              <a:t> </a:t>
            </a:r>
            <a:r>
              <a:rPr lang="nb-NO" dirty="0" err="1"/>
              <a:t>are</a:t>
            </a:r>
            <a:r>
              <a:rPr lang="nb-NO" dirty="0"/>
              <a:t> </a:t>
            </a:r>
            <a:r>
              <a:rPr lang="nb-NO" dirty="0" err="1"/>
              <a:t>supposed</a:t>
            </a:r>
            <a:r>
              <a:rPr lang="nb-NO" dirty="0"/>
              <a:t> to </a:t>
            </a:r>
            <a:r>
              <a:rPr lang="nb-NO" dirty="0" err="1"/>
              <a:t>get</a:t>
            </a:r>
            <a:r>
              <a:rPr lang="nb-NO" dirty="0"/>
              <a:t> </a:t>
            </a:r>
            <a:r>
              <a:rPr lang="nb-NO" dirty="0" err="1"/>
              <a:t>other</a:t>
            </a:r>
            <a:r>
              <a:rPr lang="nb-NO" dirty="0"/>
              <a:t> drivers </a:t>
            </a:r>
            <a:r>
              <a:rPr lang="nb-NO" dirty="0" err="1"/>
              <a:t>off</a:t>
            </a:r>
            <a:r>
              <a:rPr lang="nb-NO" dirty="0"/>
              <a:t> </a:t>
            </a:r>
            <a:r>
              <a:rPr lang="nb-NO" dirty="0" err="1"/>
              <a:t>the</a:t>
            </a:r>
            <a:r>
              <a:rPr lang="nb-NO" dirty="0"/>
              <a:t> </a:t>
            </a:r>
            <a:r>
              <a:rPr lang="nb-NO" dirty="0" err="1"/>
              <a:t>road</a:t>
            </a:r>
            <a:r>
              <a:rPr lang="nb-NO" dirty="0"/>
              <a:t>, by providing safe and </a:t>
            </a:r>
            <a:r>
              <a:rPr lang="nb-NO" dirty="0" err="1"/>
              <a:t>attractive</a:t>
            </a:r>
            <a:r>
              <a:rPr lang="nb-NO" dirty="0"/>
              <a:t> alternatives to driving.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15</a:t>
            </a:fld>
            <a:endParaRPr lang="nb-NO"/>
          </a:p>
        </p:txBody>
      </p:sp>
    </p:spTree>
    <p:extLst>
      <p:ext uri="{BB962C8B-B14F-4D97-AF65-F5344CB8AC3E}">
        <p14:creationId xmlns:p14="http://schemas.microsoft.com/office/powerpoint/2010/main" val="4204816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It’s hard to </a:t>
            </a:r>
            <a:r>
              <a:rPr lang="nb-NO" dirty="0" err="1"/>
              <a:t>know</a:t>
            </a:r>
            <a:r>
              <a:rPr lang="nb-NO" dirty="0"/>
              <a:t> </a:t>
            </a:r>
            <a:r>
              <a:rPr lang="nb-NO" dirty="0" err="1"/>
              <a:t>exactly</a:t>
            </a:r>
            <a:r>
              <a:rPr lang="nb-NO" dirty="0"/>
              <a:t> </a:t>
            </a:r>
            <a:r>
              <a:rPr lang="nb-NO" dirty="0" err="1"/>
              <a:t>what</a:t>
            </a:r>
            <a:r>
              <a:rPr lang="nb-NO" dirty="0"/>
              <a:t> </a:t>
            </a:r>
            <a:r>
              <a:rPr lang="nb-NO" dirty="0" err="1"/>
              <a:t>measures</a:t>
            </a:r>
            <a:r>
              <a:rPr lang="nb-NO" dirty="0"/>
              <a:t> have </a:t>
            </a:r>
            <a:r>
              <a:rPr lang="nb-NO" dirty="0" err="1"/>
              <a:t>contributed</a:t>
            </a:r>
            <a:r>
              <a:rPr lang="nb-NO" dirty="0"/>
              <a:t> </a:t>
            </a:r>
            <a:r>
              <a:rPr lang="nb-NO" dirty="0" err="1"/>
              <a:t>the</a:t>
            </a:r>
            <a:r>
              <a:rPr lang="nb-NO" dirty="0"/>
              <a:t> most to </a:t>
            </a:r>
            <a:r>
              <a:rPr lang="nb-NO" dirty="0" err="1"/>
              <a:t>improved</a:t>
            </a:r>
            <a:r>
              <a:rPr lang="nb-NO" dirty="0"/>
              <a:t> </a:t>
            </a:r>
            <a:r>
              <a:rPr lang="nb-NO" dirty="0" err="1"/>
              <a:t>road</a:t>
            </a:r>
            <a:r>
              <a:rPr lang="nb-NO" dirty="0"/>
              <a:t> </a:t>
            </a:r>
            <a:r>
              <a:rPr lang="nb-NO" dirty="0" err="1"/>
              <a:t>safety</a:t>
            </a:r>
            <a:r>
              <a:rPr lang="nb-NO" dirty="0"/>
              <a:t> for </a:t>
            </a:r>
            <a:r>
              <a:rPr lang="nb-NO" dirty="0" err="1"/>
              <a:t>pedestrians</a:t>
            </a:r>
            <a:r>
              <a:rPr lang="nb-NO" dirty="0"/>
              <a:t> and </a:t>
            </a:r>
            <a:r>
              <a:rPr lang="nb-NO" dirty="0" err="1"/>
              <a:t>cyclists</a:t>
            </a:r>
            <a:r>
              <a:rPr lang="nb-NO" dirty="0"/>
              <a:t>. </a:t>
            </a:r>
          </a:p>
          <a:p>
            <a:r>
              <a:rPr lang="nb-NO" dirty="0" err="1"/>
              <a:t>These</a:t>
            </a:r>
            <a:r>
              <a:rPr lang="nb-NO" dirty="0"/>
              <a:t> </a:t>
            </a:r>
            <a:r>
              <a:rPr lang="nb-NO" dirty="0" err="1"/>
              <a:t>are</a:t>
            </a:r>
            <a:r>
              <a:rPr lang="nb-NO" dirty="0"/>
              <a:t> </a:t>
            </a:r>
            <a:r>
              <a:rPr lang="nb-NO" dirty="0" err="1"/>
              <a:t>seven</a:t>
            </a:r>
            <a:r>
              <a:rPr lang="nb-NO" dirty="0"/>
              <a:t> </a:t>
            </a:r>
            <a:r>
              <a:rPr lang="nb-NO" dirty="0" err="1"/>
              <a:t>measures</a:t>
            </a:r>
            <a:r>
              <a:rPr lang="nb-NO" dirty="0"/>
              <a:t> </a:t>
            </a:r>
            <a:r>
              <a:rPr lang="nb-NO" dirty="0" err="1"/>
              <a:t>that</a:t>
            </a:r>
            <a:r>
              <a:rPr lang="nb-NO" dirty="0"/>
              <a:t> </a:t>
            </a:r>
            <a:r>
              <a:rPr lang="nb-NO" dirty="0" err="1"/>
              <a:t>would</a:t>
            </a:r>
            <a:r>
              <a:rPr lang="nb-NO" dirty="0"/>
              <a:t> like to </a:t>
            </a:r>
            <a:r>
              <a:rPr lang="nb-NO" dirty="0" err="1"/>
              <a:t>highlight</a:t>
            </a:r>
            <a:r>
              <a:rPr lang="nb-NO" dirty="0"/>
              <a:t>, </a:t>
            </a:r>
            <a:r>
              <a:rPr lang="nb-NO" dirty="0" err="1"/>
              <a:t>because</a:t>
            </a:r>
            <a:r>
              <a:rPr lang="nb-NO" dirty="0"/>
              <a:t> </a:t>
            </a:r>
            <a:r>
              <a:rPr lang="nb-NO" dirty="0" err="1"/>
              <a:t>they</a:t>
            </a:r>
            <a:r>
              <a:rPr lang="nb-NO" dirty="0"/>
              <a:t> have </a:t>
            </a:r>
            <a:r>
              <a:rPr lang="nb-NO" dirty="0" err="1"/>
              <a:t>been</a:t>
            </a:r>
            <a:r>
              <a:rPr lang="nb-NO" dirty="0"/>
              <a:t> </a:t>
            </a:r>
            <a:r>
              <a:rPr lang="nb-NO" dirty="0" err="1"/>
              <a:t>sufficiently</a:t>
            </a:r>
            <a:r>
              <a:rPr lang="nb-NO" dirty="0"/>
              <a:t> </a:t>
            </a:r>
            <a:r>
              <a:rPr lang="nb-NO" dirty="0" err="1"/>
              <a:t>widespread</a:t>
            </a:r>
            <a:r>
              <a:rPr lang="nb-NO" dirty="0"/>
              <a:t> to have </a:t>
            </a:r>
            <a:r>
              <a:rPr lang="nb-NO" dirty="0" err="1"/>
              <a:t>had</a:t>
            </a:r>
            <a:r>
              <a:rPr lang="nb-NO" dirty="0"/>
              <a:t> </a:t>
            </a:r>
            <a:r>
              <a:rPr lang="nb-NO" dirty="0" err="1"/>
              <a:t>significant</a:t>
            </a:r>
            <a:r>
              <a:rPr lang="nb-NO" dirty="0"/>
              <a:t> </a:t>
            </a:r>
            <a:r>
              <a:rPr lang="nb-NO" dirty="0" err="1"/>
              <a:t>effect</a:t>
            </a:r>
            <a:r>
              <a:rPr lang="nb-NO" dirty="0"/>
              <a:t>. </a:t>
            </a:r>
          </a:p>
          <a:p>
            <a:endParaRPr lang="nb-NO" dirty="0"/>
          </a:p>
          <a:p>
            <a:r>
              <a:rPr lang="nb-NO" dirty="0" err="1"/>
              <a:t>I’ll</a:t>
            </a:r>
            <a:r>
              <a:rPr lang="nb-NO" dirty="0"/>
              <a:t> cover </a:t>
            </a:r>
            <a:r>
              <a:rPr lang="nb-NO" dirty="0" err="1"/>
              <a:t>the</a:t>
            </a:r>
            <a:r>
              <a:rPr lang="nb-NO" dirty="0"/>
              <a:t> first </a:t>
            </a:r>
            <a:r>
              <a:rPr lang="nb-NO" dirty="0" err="1"/>
              <a:t>five</a:t>
            </a:r>
            <a:r>
              <a:rPr lang="nb-NO" dirty="0"/>
              <a:t> more </a:t>
            </a:r>
            <a:r>
              <a:rPr lang="nb-NO" dirty="0" err="1"/>
              <a:t>thoroughly</a:t>
            </a:r>
            <a:r>
              <a:rPr lang="nb-NO" dirty="0"/>
              <a:t> in </a:t>
            </a:r>
            <a:r>
              <a:rPr lang="nb-NO" dirty="0" err="1"/>
              <a:t>the</a:t>
            </a:r>
            <a:r>
              <a:rPr lang="nb-NO" dirty="0"/>
              <a:t> </a:t>
            </a:r>
            <a:r>
              <a:rPr lang="nb-NO" dirty="0" err="1"/>
              <a:t>following</a:t>
            </a:r>
            <a:r>
              <a:rPr lang="nb-NO" dirty="0"/>
              <a:t>.</a:t>
            </a:r>
          </a:p>
          <a:p>
            <a:r>
              <a:rPr lang="nb-NO" dirty="0"/>
              <a:t>As for </a:t>
            </a:r>
            <a:r>
              <a:rPr lang="nb-NO" dirty="0" err="1"/>
              <a:t>street</a:t>
            </a:r>
            <a:r>
              <a:rPr lang="nb-NO" dirty="0"/>
              <a:t> </a:t>
            </a:r>
            <a:r>
              <a:rPr lang="nb-NO" dirty="0" err="1"/>
              <a:t>lighting</a:t>
            </a:r>
            <a:r>
              <a:rPr lang="nb-NO" dirty="0"/>
              <a:t>, Oslo is far </a:t>
            </a:r>
            <a:r>
              <a:rPr lang="nb-NO" dirty="0" err="1"/>
              <a:t>north</a:t>
            </a:r>
            <a:r>
              <a:rPr lang="nb-NO" dirty="0"/>
              <a:t>, </a:t>
            </a:r>
            <a:r>
              <a:rPr lang="nb-NO" dirty="0" err="1"/>
              <a:t>meaning</a:t>
            </a:r>
            <a:r>
              <a:rPr lang="nb-NO" dirty="0"/>
              <a:t> </a:t>
            </a:r>
            <a:r>
              <a:rPr lang="nb-NO" dirty="0" err="1"/>
              <a:t>that</a:t>
            </a:r>
            <a:r>
              <a:rPr lang="nb-NO" dirty="0"/>
              <a:t> rush </a:t>
            </a:r>
            <a:r>
              <a:rPr lang="nb-NO" dirty="0" err="1"/>
              <a:t>hour</a:t>
            </a:r>
            <a:r>
              <a:rPr lang="nb-NO" dirty="0"/>
              <a:t> </a:t>
            </a:r>
            <a:r>
              <a:rPr lang="nb-NO" dirty="0" err="1"/>
              <a:t>happens</a:t>
            </a:r>
            <a:r>
              <a:rPr lang="nb-NO" dirty="0"/>
              <a:t> </a:t>
            </a:r>
            <a:r>
              <a:rPr lang="nb-NO" dirty="0" err="1"/>
              <a:t>before</a:t>
            </a:r>
            <a:r>
              <a:rPr lang="nb-NO" dirty="0"/>
              <a:t> </a:t>
            </a:r>
            <a:r>
              <a:rPr lang="nb-NO" dirty="0" err="1"/>
              <a:t>sunrise</a:t>
            </a:r>
            <a:r>
              <a:rPr lang="nb-NO" dirty="0"/>
              <a:t>, or </a:t>
            </a:r>
            <a:r>
              <a:rPr lang="nb-NO" dirty="0" err="1"/>
              <a:t>after</a:t>
            </a:r>
            <a:r>
              <a:rPr lang="nb-NO" dirty="0"/>
              <a:t> </a:t>
            </a:r>
            <a:r>
              <a:rPr lang="nb-NO" dirty="0" err="1"/>
              <a:t>sunset</a:t>
            </a:r>
            <a:r>
              <a:rPr lang="nb-NO" dirty="0"/>
              <a:t> from </a:t>
            </a:r>
            <a:r>
              <a:rPr lang="nb-NO" dirty="0" err="1"/>
              <a:t>october</a:t>
            </a:r>
            <a:r>
              <a:rPr lang="nb-NO" dirty="0"/>
              <a:t> to </a:t>
            </a:r>
            <a:r>
              <a:rPr lang="nb-NO" dirty="0" err="1"/>
              <a:t>february</a:t>
            </a:r>
            <a:r>
              <a:rPr lang="nb-NO" dirty="0"/>
              <a:t>.</a:t>
            </a:r>
          </a:p>
          <a:p>
            <a:r>
              <a:rPr lang="nb-NO" dirty="0"/>
              <a:t>All </a:t>
            </a:r>
            <a:r>
              <a:rPr lang="nb-NO" dirty="0" err="1"/>
              <a:t>streets</a:t>
            </a:r>
            <a:r>
              <a:rPr lang="nb-NO" dirty="0"/>
              <a:t> and </a:t>
            </a:r>
            <a:r>
              <a:rPr lang="nb-NO" dirty="0" err="1"/>
              <a:t>roads</a:t>
            </a:r>
            <a:r>
              <a:rPr lang="nb-NO" dirty="0"/>
              <a:t> have </a:t>
            </a:r>
            <a:r>
              <a:rPr lang="nb-NO" dirty="0" err="1"/>
              <a:t>street</a:t>
            </a:r>
            <a:r>
              <a:rPr lang="nb-NO" dirty="0"/>
              <a:t> </a:t>
            </a:r>
            <a:r>
              <a:rPr lang="nb-NO" dirty="0" err="1"/>
              <a:t>lights</a:t>
            </a:r>
            <a:r>
              <a:rPr lang="nb-NO" dirty="0"/>
              <a:t>, and </a:t>
            </a:r>
            <a:r>
              <a:rPr lang="nb-NO" dirty="0" err="1"/>
              <a:t>there</a:t>
            </a:r>
            <a:r>
              <a:rPr lang="nb-NO" dirty="0"/>
              <a:t> have </a:t>
            </a:r>
            <a:r>
              <a:rPr lang="nb-NO" dirty="0" err="1"/>
              <a:t>been</a:t>
            </a:r>
            <a:r>
              <a:rPr lang="nb-NO" dirty="0"/>
              <a:t> </a:t>
            </a:r>
            <a:r>
              <a:rPr lang="nb-NO" dirty="0" err="1"/>
              <a:t>significant</a:t>
            </a:r>
            <a:r>
              <a:rPr lang="nb-NO" dirty="0"/>
              <a:t> </a:t>
            </a:r>
            <a:r>
              <a:rPr lang="nb-NO" dirty="0" err="1"/>
              <a:t>improvements</a:t>
            </a:r>
            <a:r>
              <a:rPr lang="nb-NO" dirty="0"/>
              <a:t> in </a:t>
            </a:r>
            <a:r>
              <a:rPr lang="nb-NO" dirty="0" err="1"/>
              <a:t>teh</a:t>
            </a:r>
            <a:r>
              <a:rPr lang="nb-NO" dirty="0"/>
              <a:t> last </a:t>
            </a:r>
            <a:r>
              <a:rPr lang="nb-NO" dirty="0" err="1"/>
              <a:t>few</a:t>
            </a:r>
            <a:r>
              <a:rPr lang="nb-NO" dirty="0"/>
              <a:t> </a:t>
            </a:r>
            <a:r>
              <a:rPr lang="nb-NO" dirty="0" err="1"/>
              <a:t>years</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16</a:t>
            </a:fld>
            <a:endParaRPr lang="nb-NO"/>
          </a:p>
        </p:txBody>
      </p:sp>
    </p:spTree>
    <p:extLst>
      <p:ext uri="{BB962C8B-B14F-4D97-AF65-F5344CB8AC3E}">
        <p14:creationId xmlns:p14="http://schemas.microsoft.com/office/powerpoint/2010/main" val="1312846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On </a:t>
            </a:r>
            <a:r>
              <a:rPr lang="nb-NO" dirty="0" err="1"/>
              <a:t>this</a:t>
            </a:r>
            <a:r>
              <a:rPr lang="nb-NO" dirty="0"/>
              <a:t> </a:t>
            </a:r>
            <a:r>
              <a:rPr lang="nb-NO" dirty="0" err="1"/>
              <a:t>street</a:t>
            </a:r>
            <a:r>
              <a:rPr lang="nb-NO" dirty="0"/>
              <a:t>, </a:t>
            </a:r>
            <a:r>
              <a:rPr lang="nb-NO" dirty="0" err="1"/>
              <a:t>one</a:t>
            </a:r>
            <a:r>
              <a:rPr lang="nb-NO" dirty="0"/>
              <a:t> </a:t>
            </a:r>
            <a:r>
              <a:rPr lang="nb-NO" dirty="0" err="1"/>
              <a:t>row</a:t>
            </a:r>
            <a:r>
              <a:rPr lang="nb-NO" dirty="0"/>
              <a:t> </a:t>
            </a:r>
            <a:r>
              <a:rPr lang="nb-NO" dirty="0" err="1"/>
              <a:t>of</a:t>
            </a:r>
            <a:r>
              <a:rPr lang="nb-NO" dirty="0"/>
              <a:t> </a:t>
            </a:r>
            <a:r>
              <a:rPr lang="nb-NO" dirty="0" err="1"/>
              <a:t>parked</a:t>
            </a:r>
            <a:r>
              <a:rPr lang="nb-NO" dirty="0"/>
              <a:t> </a:t>
            </a:r>
            <a:r>
              <a:rPr lang="nb-NO" dirty="0" err="1"/>
              <a:t>cars</a:t>
            </a:r>
            <a:r>
              <a:rPr lang="nb-NO" dirty="0"/>
              <a:t> </a:t>
            </a:r>
            <a:r>
              <a:rPr lang="nb-NO" dirty="0" err="1"/>
              <a:t>were</a:t>
            </a:r>
            <a:r>
              <a:rPr lang="nb-NO" dirty="0"/>
              <a:t> </a:t>
            </a:r>
            <a:r>
              <a:rPr lang="nb-NO" dirty="0" err="1"/>
              <a:t>removed</a:t>
            </a:r>
            <a:r>
              <a:rPr lang="nb-NO" dirty="0"/>
              <a:t> to make </a:t>
            </a:r>
            <a:r>
              <a:rPr lang="nb-NO" dirty="0" err="1"/>
              <a:t>way</a:t>
            </a:r>
            <a:r>
              <a:rPr lang="nb-NO" dirty="0"/>
              <a:t> for a </a:t>
            </a:r>
            <a:r>
              <a:rPr lang="nb-NO" dirty="0" err="1"/>
              <a:t>contraflow</a:t>
            </a:r>
            <a:r>
              <a:rPr lang="nb-NO" dirty="0"/>
              <a:t> </a:t>
            </a:r>
            <a:r>
              <a:rPr lang="nb-NO" dirty="0" err="1"/>
              <a:t>bike</a:t>
            </a:r>
            <a:r>
              <a:rPr lang="nb-NO" dirty="0"/>
              <a:t> </a:t>
            </a:r>
            <a:r>
              <a:rPr lang="nb-NO" dirty="0" err="1"/>
              <a:t>lane</a:t>
            </a:r>
            <a:r>
              <a:rPr lang="nb-NO" dirty="0"/>
              <a:t>. </a:t>
            </a:r>
          </a:p>
          <a:p>
            <a:endParaRPr lang="nb-NO" dirty="0"/>
          </a:p>
          <a:p>
            <a:r>
              <a:rPr lang="nb-NO" dirty="0" err="1"/>
              <a:t>But</a:t>
            </a:r>
            <a:r>
              <a:rPr lang="nb-NO" dirty="0"/>
              <a:t> </a:t>
            </a:r>
            <a:r>
              <a:rPr lang="nb-NO" dirty="0" err="1"/>
              <a:t>on</a:t>
            </a:r>
            <a:r>
              <a:rPr lang="nb-NO" dirty="0"/>
              <a:t> </a:t>
            </a:r>
            <a:r>
              <a:rPr lang="nb-NO" dirty="0" err="1"/>
              <a:t>low</a:t>
            </a:r>
            <a:r>
              <a:rPr lang="nb-NO" dirty="0"/>
              <a:t> </a:t>
            </a:r>
            <a:r>
              <a:rPr lang="nb-NO" dirty="0" err="1"/>
              <a:t>traffic</a:t>
            </a:r>
            <a:r>
              <a:rPr lang="nb-NO" dirty="0"/>
              <a:t> </a:t>
            </a:r>
            <a:r>
              <a:rPr lang="nb-NO" dirty="0" err="1"/>
              <a:t>streets</a:t>
            </a:r>
            <a:r>
              <a:rPr lang="nb-NO" dirty="0"/>
              <a:t>, </a:t>
            </a:r>
            <a:r>
              <a:rPr lang="nb-NO" dirty="0" err="1"/>
              <a:t>contraflow</a:t>
            </a:r>
            <a:r>
              <a:rPr lang="nb-NO" dirty="0"/>
              <a:t> </a:t>
            </a:r>
            <a:r>
              <a:rPr lang="nb-NO" dirty="0" err="1"/>
              <a:t>cycling</a:t>
            </a:r>
            <a:r>
              <a:rPr lang="nb-NO" dirty="0"/>
              <a:t> is </a:t>
            </a:r>
            <a:r>
              <a:rPr lang="nb-NO" dirty="0" err="1"/>
              <a:t>usually</a:t>
            </a:r>
            <a:r>
              <a:rPr lang="nb-NO" dirty="0"/>
              <a:t> </a:t>
            </a:r>
            <a:r>
              <a:rPr lang="nb-NO" dirty="0" err="1"/>
              <a:t>allowed</a:t>
            </a:r>
            <a:r>
              <a:rPr lang="nb-NO" dirty="0"/>
              <a:t> </a:t>
            </a:r>
            <a:r>
              <a:rPr lang="nb-NO" dirty="0" err="1"/>
              <a:t>even</a:t>
            </a:r>
            <a:r>
              <a:rPr lang="nb-NO" dirty="0"/>
              <a:t> </a:t>
            </a:r>
            <a:r>
              <a:rPr lang="nb-NO" dirty="0" err="1"/>
              <a:t>without</a:t>
            </a:r>
            <a:r>
              <a:rPr lang="nb-NO" dirty="0"/>
              <a:t> a </a:t>
            </a:r>
            <a:r>
              <a:rPr lang="nb-NO" dirty="0" err="1"/>
              <a:t>bike</a:t>
            </a:r>
            <a:r>
              <a:rPr lang="nb-NO" dirty="0"/>
              <a:t> </a:t>
            </a:r>
            <a:r>
              <a:rPr lang="nb-NO" dirty="0" err="1"/>
              <a:t>lane</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17</a:t>
            </a:fld>
            <a:endParaRPr lang="nb-NO"/>
          </a:p>
        </p:txBody>
      </p:sp>
    </p:spTree>
    <p:extLst>
      <p:ext uri="{BB962C8B-B14F-4D97-AF65-F5344CB8AC3E}">
        <p14:creationId xmlns:p14="http://schemas.microsoft.com/office/powerpoint/2010/main" val="3098158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Now</a:t>
            </a:r>
            <a:r>
              <a:rPr lang="nb-NO" dirty="0"/>
              <a:t>, </a:t>
            </a:r>
            <a:r>
              <a:rPr lang="nb-NO" dirty="0" err="1"/>
              <a:t>removing</a:t>
            </a:r>
            <a:r>
              <a:rPr lang="nb-NO" dirty="0"/>
              <a:t> </a:t>
            </a:r>
            <a:r>
              <a:rPr lang="nb-NO" dirty="0" err="1"/>
              <a:t>parking</a:t>
            </a:r>
            <a:r>
              <a:rPr lang="nb-NO" dirty="0"/>
              <a:t> is </a:t>
            </a:r>
            <a:r>
              <a:rPr lang="nb-NO" dirty="0" err="1"/>
              <a:t>often</a:t>
            </a:r>
            <a:r>
              <a:rPr lang="nb-NO" dirty="0"/>
              <a:t> </a:t>
            </a:r>
            <a:r>
              <a:rPr lang="nb-NO" dirty="0" err="1"/>
              <a:t>quite</a:t>
            </a:r>
            <a:r>
              <a:rPr lang="nb-NO" dirty="0"/>
              <a:t> </a:t>
            </a:r>
            <a:r>
              <a:rPr lang="nb-NO" dirty="0" err="1"/>
              <a:t>uncontroversial</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18</a:t>
            </a:fld>
            <a:endParaRPr lang="nb-NO"/>
          </a:p>
        </p:txBody>
      </p:sp>
    </p:spTree>
    <p:extLst>
      <p:ext uri="{BB962C8B-B14F-4D97-AF65-F5344CB8AC3E}">
        <p14:creationId xmlns:p14="http://schemas.microsoft.com/office/powerpoint/2010/main" val="3635074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You</a:t>
            </a:r>
            <a:r>
              <a:rPr lang="nb-NO" dirty="0"/>
              <a:t> have </a:t>
            </a:r>
            <a:r>
              <a:rPr lang="nb-NO" dirty="0" err="1"/>
              <a:t>seen</a:t>
            </a:r>
            <a:r>
              <a:rPr lang="nb-NO" dirty="0"/>
              <a:t> a </a:t>
            </a:r>
            <a:r>
              <a:rPr lang="nb-NO" dirty="0" err="1"/>
              <a:t>few</a:t>
            </a:r>
            <a:r>
              <a:rPr lang="nb-NO" dirty="0"/>
              <a:t> </a:t>
            </a:r>
            <a:r>
              <a:rPr lang="nb-NO" dirty="0" err="1"/>
              <a:t>examples</a:t>
            </a:r>
            <a:r>
              <a:rPr lang="nb-NO" dirty="0"/>
              <a:t> </a:t>
            </a:r>
            <a:r>
              <a:rPr lang="nb-NO" dirty="0" err="1"/>
              <a:t>of</a:t>
            </a:r>
            <a:r>
              <a:rPr lang="nb-NO" dirty="0"/>
              <a:t> </a:t>
            </a:r>
            <a:r>
              <a:rPr lang="nb-NO" dirty="0" err="1"/>
              <a:t>bike</a:t>
            </a:r>
            <a:r>
              <a:rPr lang="nb-NO" dirty="0"/>
              <a:t> </a:t>
            </a:r>
            <a:r>
              <a:rPr lang="nb-NO" dirty="0" err="1"/>
              <a:t>lanes</a:t>
            </a:r>
            <a:r>
              <a:rPr lang="nb-NO" dirty="0"/>
              <a:t> </a:t>
            </a:r>
            <a:r>
              <a:rPr lang="nb-NO" dirty="0" err="1"/>
              <a:t>already</a:t>
            </a:r>
            <a:r>
              <a:rPr lang="nb-NO" dirty="0"/>
              <a:t>. This is a </a:t>
            </a:r>
            <a:r>
              <a:rPr lang="nb-NO" dirty="0" err="1"/>
              <a:t>little</a:t>
            </a:r>
            <a:r>
              <a:rPr lang="nb-NO" dirty="0"/>
              <a:t> different. </a:t>
            </a:r>
          </a:p>
          <a:p>
            <a:r>
              <a:rPr lang="nb-NO" dirty="0" err="1"/>
              <a:t>Now</a:t>
            </a:r>
            <a:r>
              <a:rPr lang="nb-NO" dirty="0"/>
              <a:t>, it is used by up to a </a:t>
            </a:r>
            <a:r>
              <a:rPr lang="nb-NO" dirty="0" err="1"/>
              <a:t>thousand</a:t>
            </a:r>
            <a:r>
              <a:rPr lang="nb-NO" dirty="0"/>
              <a:t> </a:t>
            </a:r>
            <a:r>
              <a:rPr lang="nb-NO" dirty="0" err="1"/>
              <a:t>cyclists</a:t>
            </a:r>
            <a:r>
              <a:rPr lang="nb-NO" dirty="0"/>
              <a:t> a </a:t>
            </a:r>
            <a:r>
              <a:rPr lang="nb-NO" dirty="0" err="1"/>
              <a:t>day</a:t>
            </a:r>
            <a:r>
              <a:rPr lang="nb-NO" dirty="0"/>
              <a:t>. </a:t>
            </a:r>
          </a:p>
          <a:p>
            <a:endParaRPr lang="nb-NO" dirty="0"/>
          </a:p>
          <a:p>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19</a:t>
            </a:fld>
            <a:endParaRPr lang="nb-NO"/>
          </a:p>
        </p:txBody>
      </p:sp>
    </p:spTree>
    <p:extLst>
      <p:ext uri="{BB962C8B-B14F-4D97-AF65-F5344CB8AC3E}">
        <p14:creationId xmlns:p14="http://schemas.microsoft.com/office/powerpoint/2010/main" val="1273778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These</a:t>
            </a:r>
            <a:r>
              <a:rPr lang="nb-NO" dirty="0"/>
              <a:t> </a:t>
            </a:r>
            <a:r>
              <a:rPr lang="nb-NO" dirty="0" err="1"/>
              <a:t>measures</a:t>
            </a:r>
            <a:r>
              <a:rPr lang="nb-NO" dirty="0"/>
              <a:t> </a:t>
            </a:r>
            <a:r>
              <a:rPr lang="nb-NO" dirty="0" err="1"/>
              <a:t>are</a:t>
            </a:r>
            <a:r>
              <a:rPr lang="nb-NO" dirty="0"/>
              <a:t> </a:t>
            </a:r>
            <a:r>
              <a:rPr lang="nb-NO" dirty="0" err="1"/>
              <a:t>usually</a:t>
            </a:r>
            <a:r>
              <a:rPr lang="nb-NO" dirty="0"/>
              <a:t> </a:t>
            </a:r>
            <a:r>
              <a:rPr lang="nb-NO" dirty="0" err="1"/>
              <a:t>intended</a:t>
            </a:r>
            <a:r>
              <a:rPr lang="nb-NO" dirty="0"/>
              <a:t> to </a:t>
            </a:r>
            <a:r>
              <a:rPr lang="nb-NO" dirty="0" err="1"/>
              <a:t>provide</a:t>
            </a:r>
            <a:r>
              <a:rPr lang="nb-NO" dirty="0"/>
              <a:t> safe </a:t>
            </a:r>
            <a:r>
              <a:rPr lang="nb-NO" dirty="0" err="1"/>
              <a:t>routes</a:t>
            </a:r>
            <a:r>
              <a:rPr lang="nb-NO" dirty="0"/>
              <a:t> to </a:t>
            </a:r>
            <a:r>
              <a:rPr lang="nb-NO" dirty="0" err="1"/>
              <a:t>school</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20</a:t>
            </a:fld>
            <a:endParaRPr lang="nb-NO"/>
          </a:p>
        </p:txBody>
      </p:sp>
    </p:spTree>
    <p:extLst>
      <p:ext uri="{BB962C8B-B14F-4D97-AF65-F5344CB8AC3E}">
        <p14:creationId xmlns:p14="http://schemas.microsoft.com/office/powerpoint/2010/main" val="389651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everyone to our first TZD Subcommittee “Spotlight on Safety” Webinar. </a:t>
            </a:r>
          </a:p>
          <a:p>
            <a:r>
              <a:rPr lang="en-US" sz="1200" kern="1200" dirty="0">
                <a:solidFill>
                  <a:schemeClr val="tx1"/>
                </a:solidFill>
                <a:effectLst/>
                <a:latin typeface="+mn-lt"/>
                <a:ea typeface="+mn-ea"/>
                <a:cs typeface="+mn-cs"/>
              </a:rPr>
              <a:t>Today’s topic is </a:t>
            </a:r>
            <a:r>
              <a:rPr lang="en-US" sz="1200" b="1" kern="1200" dirty="0">
                <a:solidFill>
                  <a:schemeClr val="tx1"/>
                </a:solidFill>
                <a:effectLst/>
                <a:latin typeface="+mn-lt"/>
                <a:ea typeface="+mn-ea"/>
                <a:cs typeface="+mn-cs"/>
              </a:rPr>
              <a:t>on Vulnerable Road Users.</a:t>
            </a:r>
          </a:p>
          <a:p>
            <a:r>
              <a:rPr lang="en-US" sz="1200" b="0" i="0" u="none" strike="noStrike" kern="1200" baseline="0" dirty="0">
                <a:solidFill>
                  <a:schemeClr val="tx1"/>
                </a:solidFill>
                <a:latin typeface="+mn-lt"/>
                <a:ea typeface="+mn-ea"/>
                <a:cs typeface="+mn-cs"/>
              </a:rPr>
              <a:t>“As the number of pedestrians and cyclists killed or injured across the country continues to grow, more Americans are calling for increased attention and investments in safe infrastructure for vulnerable</a:t>
            </a:r>
          </a:p>
          <a:p>
            <a:r>
              <a:rPr lang="en-US" sz="1200" b="0" i="0" u="none" strike="noStrike" kern="1200" baseline="0" dirty="0">
                <a:solidFill>
                  <a:schemeClr val="tx1"/>
                </a:solidFill>
                <a:latin typeface="+mn-lt"/>
                <a:ea typeface="+mn-ea"/>
                <a:cs typeface="+mn-cs"/>
              </a:rPr>
              <a:t>users. We’ve assembled a group of speakers who will explore international, city, state and federal perspectives on how to achieve greater safety and equity for these road users.”</a:t>
            </a:r>
            <a:endParaRPr lang="en-US" dirty="0">
              <a:effectLst/>
            </a:endParaRPr>
          </a:p>
        </p:txBody>
      </p:sp>
      <p:sp>
        <p:nvSpPr>
          <p:cNvPr id="4" name="Slide Number Placeholder 3"/>
          <p:cNvSpPr>
            <a:spLocks noGrp="1"/>
          </p:cNvSpPr>
          <p:nvPr>
            <p:ph type="sldNum" sz="quarter" idx="5"/>
          </p:nvPr>
        </p:nvSpPr>
        <p:spPr/>
        <p:txBody>
          <a:bodyPr/>
          <a:lstStyle/>
          <a:p>
            <a:fld id="{7ACFE183-8636-2A47-930C-A2F1A225B465}" type="slidenum">
              <a:rPr lang="en-US" smtClean="0"/>
              <a:t>2</a:t>
            </a:fld>
            <a:endParaRPr lang="en-US" dirty="0"/>
          </a:p>
        </p:txBody>
      </p:sp>
    </p:spTree>
    <p:extLst>
      <p:ext uri="{BB962C8B-B14F-4D97-AF65-F5344CB8AC3E}">
        <p14:creationId xmlns:p14="http://schemas.microsoft.com/office/powerpoint/2010/main" val="3808103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shows a </a:t>
            </a:r>
            <a:r>
              <a:rPr lang="nb-NO" dirty="0" err="1"/>
              <a:t>typical</a:t>
            </a:r>
            <a:r>
              <a:rPr lang="nb-NO" dirty="0"/>
              <a:t> </a:t>
            </a:r>
            <a:r>
              <a:rPr lang="nb-NO" dirty="0" err="1"/>
              <a:t>raised</a:t>
            </a:r>
            <a:r>
              <a:rPr lang="nb-NO" dirty="0"/>
              <a:t> </a:t>
            </a:r>
            <a:r>
              <a:rPr lang="nb-NO" dirty="0" err="1"/>
              <a:t>crosswalk</a:t>
            </a:r>
            <a:r>
              <a:rPr lang="nb-NO" dirty="0"/>
              <a:t> </a:t>
            </a:r>
            <a:r>
              <a:rPr lang="nb-NO" dirty="0" err="1"/>
              <a:t>outside</a:t>
            </a:r>
            <a:r>
              <a:rPr lang="nb-NO" dirty="0"/>
              <a:t> a shopping </a:t>
            </a:r>
            <a:r>
              <a:rPr lang="nb-NO" dirty="0" err="1"/>
              <a:t>mall</a:t>
            </a:r>
            <a:r>
              <a:rPr lang="nb-NO" dirty="0"/>
              <a:t>. </a:t>
            </a:r>
          </a:p>
          <a:p>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21</a:t>
            </a:fld>
            <a:endParaRPr lang="nb-NO"/>
          </a:p>
        </p:txBody>
      </p:sp>
    </p:spTree>
    <p:extLst>
      <p:ext uri="{BB962C8B-B14F-4D97-AF65-F5344CB8AC3E}">
        <p14:creationId xmlns:p14="http://schemas.microsoft.com/office/powerpoint/2010/main" val="2118059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Note </a:t>
            </a:r>
            <a:r>
              <a:rPr lang="nb-NO" dirty="0" err="1"/>
              <a:t>the</a:t>
            </a:r>
            <a:r>
              <a:rPr lang="nb-NO" dirty="0"/>
              <a:t> </a:t>
            </a:r>
            <a:r>
              <a:rPr lang="nb-NO" dirty="0" err="1"/>
              <a:t>raised</a:t>
            </a:r>
            <a:r>
              <a:rPr lang="nb-NO" dirty="0"/>
              <a:t> </a:t>
            </a:r>
            <a:r>
              <a:rPr lang="nb-NO" dirty="0" err="1"/>
              <a:t>crosswalk</a:t>
            </a:r>
            <a:r>
              <a:rPr lang="nb-NO" dirty="0"/>
              <a:t>. </a:t>
            </a:r>
          </a:p>
          <a:p>
            <a:endParaRPr lang="nb-NO" dirty="0"/>
          </a:p>
          <a:p>
            <a:r>
              <a:rPr lang="nb-NO" dirty="0" err="1"/>
              <a:t>You</a:t>
            </a:r>
            <a:r>
              <a:rPr lang="nb-NO" dirty="0"/>
              <a:t> </a:t>
            </a:r>
            <a:r>
              <a:rPr lang="nb-NO" dirty="0" err="1"/>
              <a:t>can</a:t>
            </a:r>
            <a:r>
              <a:rPr lang="nb-NO" dirty="0"/>
              <a:t> </a:t>
            </a:r>
            <a:r>
              <a:rPr lang="nb-NO" dirty="0" err="1"/>
              <a:t>count</a:t>
            </a:r>
            <a:r>
              <a:rPr lang="nb-NO" dirty="0"/>
              <a:t> </a:t>
            </a:r>
            <a:r>
              <a:rPr lang="nb-NO" dirty="0" err="1"/>
              <a:t>the</a:t>
            </a:r>
            <a:r>
              <a:rPr lang="nb-NO" dirty="0"/>
              <a:t> </a:t>
            </a:r>
            <a:r>
              <a:rPr lang="nb-NO" dirty="0" err="1"/>
              <a:t>zebra</a:t>
            </a:r>
            <a:r>
              <a:rPr lang="nb-NO" dirty="0"/>
              <a:t> stripes to </a:t>
            </a:r>
            <a:r>
              <a:rPr lang="nb-NO" dirty="0" err="1"/>
              <a:t>find</a:t>
            </a:r>
            <a:r>
              <a:rPr lang="nb-NO" dirty="0"/>
              <a:t> </a:t>
            </a:r>
            <a:r>
              <a:rPr lang="nb-NO" dirty="0" err="1"/>
              <a:t>out</a:t>
            </a:r>
            <a:r>
              <a:rPr lang="nb-NO" dirty="0"/>
              <a:t> </a:t>
            </a:r>
            <a:r>
              <a:rPr lang="nb-NO" dirty="0" err="1"/>
              <a:t>the</a:t>
            </a:r>
            <a:r>
              <a:rPr lang="nb-NO" dirty="0"/>
              <a:t> </a:t>
            </a:r>
            <a:r>
              <a:rPr lang="nb-NO" dirty="0" err="1"/>
              <a:t>crossing</a:t>
            </a:r>
            <a:r>
              <a:rPr lang="nb-NO" dirty="0"/>
              <a:t> </a:t>
            </a:r>
            <a:r>
              <a:rPr lang="nb-NO" dirty="0" err="1"/>
              <a:t>distance</a:t>
            </a:r>
            <a:r>
              <a:rPr lang="nb-NO" dirty="0"/>
              <a:t> in meters. The </a:t>
            </a:r>
            <a:r>
              <a:rPr lang="nb-NO" dirty="0" err="1"/>
              <a:t>crossing</a:t>
            </a:r>
            <a:r>
              <a:rPr lang="nb-NO" dirty="0"/>
              <a:t> </a:t>
            </a:r>
            <a:r>
              <a:rPr lang="nb-NO" dirty="0" err="1"/>
              <a:t>on</a:t>
            </a:r>
            <a:r>
              <a:rPr lang="nb-NO" dirty="0"/>
              <a:t> </a:t>
            </a:r>
            <a:r>
              <a:rPr lang="nb-NO" dirty="0" err="1"/>
              <a:t>the</a:t>
            </a:r>
            <a:r>
              <a:rPr lang="nb-NO" dirty="0"/>
              <a:t> </a:t>
            </a:r>
            <a:r>
              <a:rPr lang="nb-NO" dirty="0" err="1"/>
              <a:t>left</a:t>
            </a:r>
            <a:r>
              <a:rPr lang="nb-NO" dirty="0"/>
              <a:t> has </a:t>
            </a:r>
            <a:r>
              <a:rPr lang="nb-NO" dirty="0" err="1"/>
              <a:t>been</a:t>
            </a:r>
            <a:r>
              <a:rPr lang="nb-NO" dirty="0"/>
              <a:t> </a:t>
            </a:r>
            <a:r>
              <a:rPr lang="nb-NO" dirty="0" err="1"/>
              <a:t>shortened</a:t>
            </a:r>
            <a:r>
              <a:rPr lang="nb-NO" dirty="0"/>
              <a:t> from 14 to 7 meters.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22</a:t>
            </a:fld>
            <a:endParaRPr lang="nb-NO"/>
          </a:p>
        </p:txBody>
      </p:sp>
    </p:spTree>
    <p:extLst>
      <p:ext uri="{BB962C8B-B14F-4D97-AF65-F5344CB8AC3E}">
        <p14:creationId xmlns:p14="http://schemas.microsoft.com/office/powerpoint/2010/main" val="635504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98B94A-480D-434D-ACE7-0BF8A20D7E9B}" type="slidenum">
              <a:rPr lang="en-US" smtClean="0"/>
              <a:t>33</a:t>
            </a:fld>
            <a:endParaRPr lang="en-US" dirty="0"/>
          </a:p>
        </p:txBody>
      </p:sp>
    </p:spTree>
    <p:extLst>
      <p:ext uri="{BB962C8B-B14F-4D97-AF65-F5344CB8AC3E}">
        <p14:creationId xmlns:p14="http://schemas.microsoft.com/office/powerpoint/2010/main" val="26725606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19530D-2658-4139-A833-61EB2145CDC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486380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08B18-7276-46A7-8C30-EC850195B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defRPr>
            </a:lvl1pPr>
            <a:lvl2pPr marL="742950" indent="-285750" defTabSz="930275">
              <a:defRPr b="1">
                <a:solidFill>
                  <a:schemeClr val="tx1"/>
                </a:solidFill>
                <a:latin typeface="Arial" panose="020B0604020202020204" pitchFamily="34" charset="0"/>
              </a:defRPr>
            </a:lvl2pPr>
            <a:lvl3pPr marL="1143000" indent="-228600" defTabSz="930275">
              <a:defRPr b="1">
                <a:solidFill>
                  <a:schemeClr val="tx1"/>
                </a:solidFill>
                <a:latin typeface="Arial" panose="020B0604020202020204" pitchFamily="34" charset="0"/>
              </a:defRPr>
            </a:lvl3pPr>
            <a:lvl4pPr marL="1600200" indent="-228600" defTabSz="930275">
              <a:defRPr b="1">
                <a:solidFill>
                  <a:schemeClr val="tx1"/>
                </a:solidFill>
                <a:latin typeface="Arial" panose="020B0604020202020204" pitchFamily="34" charset="0"/>
              </a:defRPr>
            </a:lvl4pPr>
            <a:lvl5pPr marL="2057400" indent="-228600" defTabSz="930275">
              <a:defRPr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0EFD32D0-B332-4B1E-BFB1-1D00DE8A72D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E0547AA0-1211-4839-B433-2A8C499A5EF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AC50384-C28A-4CDF-964A-CE252FD69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45543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ABD42-D13B-4E9E-B1F6-5AE5441BE8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8131" name="Rectangle 2"/>
          <p:cNvSpPr>
            <a:spLocks noGrp="1" noRot="1" noChangeAspect="1" noChangeArrowheads="1" noTextEdit="1"/>
          </p:cNvSpPr>
          <p:nvPr>
            <p:ph type="sldImg"/>
          </p:nvPr>
        </p:nvSpPr>
        <p:spPr>
          <a:xfrm>
            <a:off x="407988" y="696913"/>
            <a:ext cx="6196012" cy="3486150"/>
          </a:xfrm>
          <a:ln/>
        </p:spPr>
      </p:sp>
      <p:sp>
        <p:nvSpPr>
          <p:cNvPr id="4813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42030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F12A6-021C-4643-A1A3-072C03C440CF}" type="slidenum">
              <a:rPr lang="en-US" smtClean="0"/>
              <a:t>39</a:t>
            </a:fld>
            <a:endParaRPr lang="en-US" dirty="0"/>
          </a:p>
        </p:txBody>
      </p:sp>
    </p:spTree>
    <p:extLst>
      <p:ext uri="{BB962C8B-B14F-4D97-AF65-F5344CB8AC3E}">
        <p14:creationId xmlns:p14="http://schemas.microsoft.com/office/powerpoint/2010/main" val="197694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FC260-9CED-46DC-9EA8-7D5F6386516C}" type="slidenum">
              <a:rPr lang="en-US" smtClean="0"/>
              <a:t>40</a:t>
            </a:fld>
            <a:endParaRPr lang="en-US" dirty="0"/>
          </a:p>
        </p:txBody>
      </p:sp>
    </p:spTree>
    <p:extLst>
      <p:ext uri="{BB962C8B-B14F-4D97-AF65-F5344CB8AC3E}">
        <p14:creationId xmlns:p14="http://schemas.microsoft.com/office/powerpoint/2010/main" val="1495917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Federal Highway Administration (FHWA) recently published the Guide for Scalable Risk Assessment Methods for Pedestrians and Bicyclists (Report No. FHWA-SA-18-032), which outlines eight sequential steps to develop risk values, and describes the scope and nature of each step, including guiding principles. Practitioners can use these scalable risk assessment methods to evaluate pedestrian and bicyclist risk at different geographic scales to inform program and project funding decisions.</a:t>
            </a:r>
          </a:p>
          <a:p>
            <a:endParaRPr lang="en-US" sz="1000" dirty="0"/>
          </a:p>
          <a:p>
            <a:r>
              <a:rPr lang="en-US" sz="1000" dirty="0"/>
              <a:t>An accompanying spreadsheet tool to estimate statewide and MPO area nonmotorized exposure is available online, and is based on combining data from the American Community Survey and the National Household Travel Survey. Finally, FHWA is providing technical assistance through mid-2020 for states, cities, communities and metropolitan planning organizations interested in implementing these risk assessment and exposure estimation approaches.</a:t>
            </a:r>
          </a:p>
          <a:p>
            <a:endParaRPr lang="en-US" sz="1000" dirty="0"/>
          </a:p>
          <a:p>
            <a:endParaRPr lang="en-US" sz="1000" dirty="0"/>
          </a:p>
        </p:txBody>
      </p:sp>
      <p:sp>
        <p:nvSpPr>
          <p:cNvPr id="4" name="Slide Number Placeholder 3"/>
          <p:cNvSpPr>
            <a:spLocks noGrp="1"/>
          </p:cNvSpPr>
          <p:nvPr>
            <p:ph type="sldNum" sz="quarter" idx="10"/>
          </p:nvPr>
        </p:nvSpPr>
        <p:spPr/>
        <p:txBody>
          <a:bodyPr/>
          <a:lstStyle/>
          <a:p>
            <a:fld id="{80DFC260-9CED-46DC-9EA8-7D5F6386516C}" type="slidenum">
              <a:rPr lang="en-US" smtClean="0"/>
              <a:t>43</a:t>
            </a:fld>
            <a:endParaRPr lang="en-US" dirty="0"/>
          </a:p>
        </p:txBody>
      </p:sp>
    </p:spTree>
    <p:extLst>
      <p:ext uri="{BB962C8B-B14F-4D97-AF65-F5344CB8AC3E}">
        <p14:creationId xmlns:p14="http://schemas.microsoft.com/office/powerpoint/2010/main" val="3008061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AE095-82E2-1445-BF41-146BFA823A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30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webinar is brought to you by the AASHTO TZD Subcommittee – whose role is to </a:t>
            </a:r>
          </a:p>
        </p:txBody>
      </p:sp>
      <p:sp>
        <p:nvSpPr>
          <p:cNvPr id="4" name="Slide Number Placeholder 3"/>
          <p:cNvSpPr>
            <a:spLocks noGrp="1"/>
          </p:cNvSpPr>
          <p:nvPr>
            <p:ph type="sldNum" sz="quarter" idx="5"/>
          </p:nvPr>
        </p:nvSpPr>
        <p:spPr/>
        <p:txBody>
          <a:bodyPr/>
          <a:lstStyle/>
          <a:p>
            <a:fld id="{7ACFE183-8636-2A47-930C-A2F1A225B465}" type="slidenum">
              <a:rPr lang="en-US" smtClean="0"/>
              <a:t>3</a:t>
            </a:fld>
            <a:endParaRPr lang="en-US" dirty="0"/>
          </a:p>
        </p:txBody>
      </p:sp>
    </p:spTree>
    <p:extLst>
      <p:ext uri="{BB962C8B-B14F-4D97-AF65-F5344CB8AC3E}">
        <p14:creationId xmlns:p14="http://schemas.microsoft.com/office/powerpoint/2010/main" val="2329645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FC260-9CED-46DC-9EA8-7D5F6386516C}" type="slidenum">
              <a:rPr lang="en-US" smtClean="0"/>
              <a:t>46</a:t>
            </a:fld>
            <a:endParaRPr lang="en-US" dirty="0"/>
          </a:p>
        </p:txBody>
      </p:sp>
    </p:spTree>
    <p:extLst>
      <p:ext uri="{BB962C8B-B14F-4D97-AF65-F5344CB8AC3E}">
        <p14:creationId xmlns:p14="http://schemas.microsoft.com/office/powerpoint/2010/main" val="1084537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08B18-7276-46A7-8C30-EC850195B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defRPr>
            </a:lvl1pPr>
            <a:lvl2pPr marL="742950" indent="-285750" defTabSz="930275">
              <a:defRPr b="1">
                <a:solidFill>
                  <a:schemeClr val="tx1"/>
                </a:solidFill>
                <a:latin typeface="Arial" panose="020B0604020202020204" pitchFamily="34" charset="0"/>
              </a:defRPr>
            </a:lvl2pPr>
            <a:lvl3pPr marL="1143000" indent="-228600" defTabSz="930275">
              <a:defRPr b="1">
                <a:solidFill>
                  <a:schemeClr val="tx1"/>
                </a:solidFill>
                <a:latin typeface="Arial" panose="020B0604020202020204" pitchFamily="34" charset="0"/>
              </a:defRPr>
            </a:lvl3pPr>
            <a:lvl4pPr marL="1600200" indent="-228600" defTabSz="930275">
              <a:defRPr b="1">
                <a:solidFill>
                  <a:schemeClr val="tx1"/>
                </a:solidFill>
                <a:latin typeface="Arial" panose="020B0604020202020204" pitchFamily="34" charset="0"/>
              </a:defRPr>
            </a:lvl4pPr>
            <a:lvl5pPr marL="2057400" indent="-228600" defTabSz="930275">
              <a:defRPr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0EFD32D0-B332-4B1E-BFB1-1D00DE8A72D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E0547AA0-1211-4839-B433-2A8C499A5EF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AC50384-C28A-4CDF-964A-CE252FD69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7711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08B18-7276-46A7-8C30-EC850195B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defRPr>
            </a:lvl1pPr>
            <a:lvl2pPr marL="742950" indent="-285750" defTabSz="930275">
              <a:defRPr b="1">
                <a:solidFill>
                  <a:schemeClr val="tx1"/>
                </a:solidFill>
                <a:latin typeface="Arial" panose="020B0604020202020204" pitchFamily="34" charset="0"/>
              </a:defRPr>
            </a:lvl2pPr>
            <a:lvl3pPr marL="1143000" indent="-228600" defTabSz="930275">
              <a:defRPr b="1">
                <a:solidFill>
                  <a:schemeClr val="tx1"/>
                </a:solidFill>
                <a:latin typeface="Arial" panose="020B0604020202020204" pitchFamily="34" charset="0"/>
              </a:defRPr>
            </a:lvl3pPr>
            <a:lvl4pPr marL="1600200" indent="-228600" defTabSz="930275">
              <a:defRPr b="1">
                <a:solidFill>
                  <a:schemeClr val="tx1"/>
                </a:solidFill>
                <a:latin typeface="Arial" panose="020B0604020202020204" pitchFamily="34" charset="0"/>
              </a:defRPr>
            </a:lvl4pPr>
            <a:lvl5pPr marL="2057400" indent="-228600" defTabSz="930275">
              <a:defRPr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0EFD32D0-B332-4B1E-BFB1-1D00DE8A72D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E0547AA0-1211-4839-B433-2A8C499A5EF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AC50384-C28A-4CDF-964A-CE252FD69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90237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8208B18-7276-46A7-8C30-EC850195BF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b="1">
                <a:solidFill>
                  <a:schemeClr val="tx1"/>
                </a:solidFill>
                <a:latin typeface="Arial" panose="020B0604020202020204" pitchFamily="34" charset="0"/>
              </a:defRPr>
            </a:lvl1pPr>
            <a:lvl2pPr marL="742950" indent="-285750" defTabSz="930275">
              <a:defRPr b="1">
                <a:solidFill>
                  <a:schemeClr val="tx1"/>
                </a:solidFill>
                <a:latin typeface="Arial" panose="020B0604020202020204" pitchFamily="34" charset="0"/>
              </a:defRPr>
            </a:lvl2pPr>
            <a:lvl3pPr marL="1143000" indent="-228600" defTabSz="930275">
              <a:defRPr b="1">
                <a:solidFill>
                  <a:schemeClr val="tx1"/>
                </a:solidFill>
                <a:latin typeface="Arial" panose="020B0604020202020204" pitchFamily="34" charset="0"/>
              </a:defRPr>
            </a:lvl3pPr>
            <a:lvl4pPr marL="1600200" indent="-228600" defTabSz="930275">
              <a:defRPr b="1">
                <a:solidFill>
                  <a:schemeClr val="tx1"/>
                </a:solidFill>
                <a:latin typeface="Arial" panose="020B0604020202020204" pitchFamily="34" charset="0"/>
              </a:defRPr>
            </a:lvl4pPr>
            <a:lvl5pPr marL="2057400" indent="-228600" defTabSz="930275">
              <a:defRPr b="1">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b="1">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b="1">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b="1">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b="1">
                <a:solidFill>
                  <a:schemeClr val="tx1"/>
                </a:solidFill>
                <a:latin typeface="Arial" panose="020B0604020202020204" pitchFamily="34"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0EFD32D0-B332-4B1E-BFB1-1D00DE8A72D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49</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291" name="Rectangle 2">
            <a:extLst>
              <a:ext uri="{FF2B5EF4-FFF2-40B4-BE49-F238E27FC236}">
                <a16:creationId xmlns:a16="http://schemas.microsoft.com/office/drawing/2014/main" id="{E0547AA0-1211-4839-B433-2A8C499A5EF4}"/>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6AC50384-C28A-4CDF-964A-CE252FD692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5095829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7AE095-82E2-1445-BF41-146BFA823AD3}" type="slidenum">
              <a:rPr lang="en-US" smtClean="0"/>
              <a:t>50</a:t>
            </a:fld>
            <a:endParaRPr lang="en-US" dirty="0"/>
          </a:p>
        </p:txBody>
      </p:sp>
    </p:spTree>
    <p:extLst>
      <p:ext uri="{BB962C8B-B14F-4D97-AF65-F5344CB8AC3E}">
        <p14:creationId xmlns:p14="http://schemas.microsoft.com/office/powerpoint/2010/main" val="3525014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Bikeway Selection Guide—a resource to help transportation practitioners consider and make informed decisions about trade-offs relating to the selection of bikeway types. It incorporates</a:t>
            </a:r>
          </a:p>
          <a:p>
            <a:r>
              <a:rPr lang="en-US" dirty="0"/>
              <a:t>and builds upon FHWA’s active support for design flexibility and connected, safe, and</a:t>
            </a:r>
          </a:p>
          <a:p>
            <a:r>
              <a:rPr lang="en-US" dirty="0"/>
              <a:t>comfortable bicycle networks.</a:t>
            </a:r>
          </a:p>
          <a:p>
            <a:endParaRPr lang="en-US" dirty="0"/>
          </a:p>
          <a:p>
            <a:r>
              <a:rPr lang="en-US" dirty="0"/>
              <a:t>The Guide is also based on the complementary Literature Review: Resource Guide for</a:t>
            </a:r>
          </a:p>
          <a:p>
            <a:r>
              <a:rPr lang="en-US" dirty="0"/>
              <a:t>Separating Bicyclists from Traffic. The literature review summarizes safety research for</a:t>
            </a:r>
          </a:p>
          <a:p>
            <a:r>
              <a:rPr lang="en-US" dirty="0"/>
              <a:t>common bikeway types and provides a brief history U.S. and international guidance for</a:t>
            </a:r>
          </a:p>
          <a:p>
            <a:r>
              <a:rPr lang="en-US" dirty="0"/>
              <a:t>bikeway selection.</a:t>
            </a:r>
          </a:p>
          <a:p>
            <a:endParaRPr lang="en-US" dirty="0"/>
          </a:p>
          <a:p>
            <a:r>
              <a:rPr lang="en-US" dirty="0"/>
              <a:t>The Guide references existing national resources and outlines a process for balancing</a:t>
            </a:r>
          </a:p>
          <a:p>
            <a:r>
              <a:rPr lang="en-US" dirty="0"/>
              <a:t>trade-offs by identifying the desired bikeway type, assessing and refining potential options, and evaluating feasibility. This process is intended to accelerate the delivery of high-quality multimodal projects that improve safety for everyone and meet the transportation needs of people of all ages and abilities.</a:t>
            </a:r>
          </a:p>
          <a:p>
            <a:r>
              <a:rPr lang="en-US" dirty="0"/>
              <a:t>This guide presents the bikeway selection process in a practical way. It provides detailed information about the key steps in the process, including:</a:t>
            </a:r>
          </a:p>
          <a:p>
            <a:r>
              <a:rPr lang="en-US" dirty="0"/>
              <a:t>-Establishing policies.</a:t>
            </a:r>
          </a:p>
          <a:p>
            <a:r>
              <a:rPr lang="en-US" dirty="0"/>
              <a:t>-Planning for connected, safe, and comfortable bicycle networks.</a:t>
            </a:r>
          </a:p>
          <a:p>
            <a:r>
              <a:rPr lang="en-US" dirty="0"/>
              <a:t>-Identifying projects and determining the</a:t>
            </a:r>
          </a:p>
          <a:p>
            <a:r>
              <a:rPr lang="en-US" dirty="0"/>
              <a:t>purpose.</a:t>
            </a:r>
          </a:p>
          <a:p>
            <a:r>
              <a:rPr lang="en-US" dirty="0"/>
              <a:t>-Identifying the desired bikeway type.</a:t>
            </a:r>
          </a:p>
          <a:p>
            <a:r>
              <a:rPr lang="en-US" dirty="0"/>
              <a:t>-Assessing and refining the bikeway type.</a:t>
            </a:r>
          </a:p>
          <a:p>
            <a:r>
              <a:rPr lang="en-US" dirty="0"/>
              <a:t>-Evaluating feasibility.</a:t>
            </a:r>
          </a:p>
          <a:p>
            <a:r>
              <a:rPr lang="en-US" dirty="0"/>
              <a:t>-Selecting the preferred bikeway type.</a:t>
            </a:r>
          </a:p>
          <a:p>
            <a:r>
              <a:rPr lang="en-US" dirty="0"/>
              <a:t>-Establishing a parallel route if necessary.</a:t>
            </a:r>
          </a:p>
          <a:p>
            <a:endParaRPr lang="en-US" dirty="0"/>
          </a:p>
        </p:txBody>
      </p:sp>
      <p:sp>
        <p:nvSpPr>
          <p:cNvPr id="4" name="Slide Number Placeholder 3"/>
          <p:cNvSpPr>
            <a:spLocks noGrp="1"/>
          </p:cNvSpPr>
          <p:nvPr>
            <p:ph type="sldNum" sz="quarter" idx="10"/>
          </p:nvPr>
        </p:nvSpPr>
        <p:spPr/>
        <p:txBody>
          <a:bodyPr/>
          <a:lstStyle/>
          <a:p>
            <a:fld id="{80DFC260-9CED-46DC-9EA8-7D5F6386516C}" type="slidenum">
              <a:rPr lang="en-US" smtClean="0"/>
              <a:t>52</a:t>
            </a:fld>
            <a:endParaRPr lang="en-US" dirty="0"/>
          </a:p>
        </p:txBody>
      </p:sp>
    </p:spTree>
    <p:extLst>
      <p:ext uri="{BB962C8B-B14F-4D97-AF65-F5344CB8AC3E}">
        <p14:creationId xmlns:p14="http://schemas.microsoft.com/office/powerpoint/2010/main" val="2144221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DFC260-9CED-46DC-9EA8-7D5F6386516C}" type="slidenum">
              <a:rPr lang="en-US" smtClean="0"/>
              <a:t>54</a:t>
            </a:fld>
            <a:endParaRPr lang="en-US" dirty="0"/>
          </a:p>
        </p:txBody>
      </p:sp>
    </p:spTree>
    <p:extLst>
      <p:ext uri="{BB962C8B-B14F-4D97-AF65-F5344CB8AC3E}">
        <p14:creationId xmlns:p14="http://schemas.microsoft.com/office/powerpoint/2010/main" val="3231820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inviting Ohio to be a part of this STEP Scan Tour and we’re excited to be involved in the discussion of nationwide best-practices for pedestrian safety.</a:t>
            </a:r>
          </a:p>
        </p:txBody>
      </p:sp>
      <p:sp>
        <p:nvSpPr>
          <p:cNvPr id="4" name="Slide Number Placeholder 3"/>
          <p:cNvSpPr>
            <a:spLocks noGrp="1"/>
          </p:cNvSpPr>
          <p:nvPr>
            <p:ph type="sldNum" sz="quarter" idx="10"/>
          </p:nvPr>
        </p:nvSpPr>
        <p:spPr/>
        <p:txBody>
          <a:bodyPr/>
          <a:lstStyle/>
          <a:p>
            <a:fld id="{59C71443-6B9C-4722-A567-F21BF82A065A}" type="slidenum">
              <a:rPr lang="en-US" smtClean="0"/>
              <a:t>55</a:t>
            </a:fld>
            <a:endParaRPr lang="en-US"/>
          </a:p>
        </p:txBody>
      </p:sp>
    </p:spTree>
    <p:extLst>
      <p:ext uri="{BB962C8B-B14F-4D97-AF65-F5344CB8AC3E}">
        <p14:creationId xmlns:p14="http://schemas.microsoft.com/office/powerpoint/2010/main" val="2392463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Today, we’re going to be covering our Pedestrian Safety Improvement Program, that I’ll frequently refer to as PSIP, which is being funded through the Highway Safety Improvement Program. The primary goal of PSIP was to use a fast-paced, streamlined approach in all parts of project development. Planning started in Summer of 2019 and construction is set to begin in the first quarter of calendar year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Just as a quick outline, I will first be covering the Program’s need. I’ll share some important data points that helped us make some crucial decisions in PSIP’s infancy. Then, I’ll share how that data helped mold the selection processes. The first selection process was to determine which agencies would be able to participate in PSIP. Typically, funding granted through our HSIP is application-based, but this time we took a targeted approach and invited specific agencies to participate at no cost to them. The second selection process was to determine the sites that would be eligible for countermeasures, with which I’ll get into the ‘menu’ of countermeasures that were offered.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Last, I’ll briefly touch on the current state of PSIP and field any questions you may have about the program. </a:t>
            </a:r>
          </a:p>
        </p:txBody>
      </p:sp>
      <p:sp>
        <p:nvSpPr>
          <p:cNvPr id="4" name="Slide Number Placeholder 3"/>
          <p:cNvSpPr>
            <a:spLocks noGrp="1"/>
          </p:cNvSpPr>
          <p:nvPr>
            <p:ph type="sldNum" sz="quarter" idx="10"/>
          </p:nvPr>
        </p:nvSpPr>
        <p:spPr/>
        <p:txBody>
          <a:bodyPr/>
          <a:lstStyle/>
          <a:p>
            <a:fld id="{59C71443-6B9C-4722-A567-F21BF82A065A}" type="slidenum">
              <a:rPr lang="en-US" smtClean="0"/>
              <a:t>56</a:t>
            </a:fld>
            <a:endParaRPr lang="en-US"/>
          </a:p>
        </p:txBody>
      </p:sp>
    </p:spTree>
    <p:extLst>
      <p:ext uri="{BB962C8B-B14F-4D97-AF65-F5344CB8AC3E}">
        <p14:creationId xmlns:p14="http://schemas.microsoft.com/office/powerpoint/2010/main" val="3732984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Between 2009 – 2018 Ohio saw a 60% increase in the number of pedestrian related fatalities and a 15% increase in the number of serious injuries.</a:t>
            </a:r>
          </a:p>
          <a:p>
            <a:endParaRPr lang="en-US" baseline="0" dirty="0"/>
          </a:p>
          <a:p>
            <a:r>
              <a:rPr lang="en-US" baseline="0" dirty="0"/>
              <a:t>In 2019, we saw 120 pedestrian fatalities on Ohio’s roadways, but are expecting to see the highest in recent history in 2020.</a:t>
            </a:r>
          </a:p>
        </p:txBody>
      </p:sp>
      <p:sp>
        <p:nvSpPr>
          <p:cNvPr id="4" name="Slide Number Placeholder 3"/>
          <p:cNvSpPr>
            <a:spLocks noGrp="1"/>
          </p:cNvSpPr>
          <p:nvPr>
            <p:ph type="sldNum" sz="quarter" idx="10"/>
          </p:nvPr>
        </p:nvSpPr>
        <p:spPr/>
        <p:txBody>
          <a:bodyPr/>
          <a:lstStyle/>
          <a:p>
            <a:fld id="{59C71443-6B9C-4722-A567-F21BF82A065A}" type="slidenum">
              <a:rPr lang="en-US" smtClean="0"/>
              <a:t>58</a:t>
            </a:fld>
            <a:endParaRPr lang="en-US"/>
          </a:p>
        </p:txBody>
      </p:sp>
    </p:spTree>
    <p:extLst>
      <p:ext uri="{BB962C8B-B14F-4D97-AF65-F5344CB8AC3E}">
        <p14:creationId xmlns:p14="http://schemas.microsoft.com/office/powerpoint/2010/main" val="134331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My name is Michelle …</a:t>
            </a:r>
          </a:p>
          <a:p>
            <a:r>
              <a:rPr lang="en-US" sz="1200" b="0" i="0" u="none" strike="noStrike" kern="1200" baseline="0" dirty="0">
                <a:solidFill>
                  <a:schemeClr val="tx1"/>
                </a:solidFill>
                <a:latin typeface="+mn-lt"/>
                <a:ea typeface="+mn-ea"/>
                <a:cs typeface="+mn-cs"/>
              </a:rPr>
              <a:t>My vice chair is Kerry … </a:t>
            </a:r>
          </a:p>
          <a:p>
            <a:r>
              <a:rPr lang="en-US" sz="1200" b="0" i="0" u="none" strike="noStrike" kern="1200" baseline="0" dirty="0">
                <a:solidFill>
                  <a:schemeClr val="tx1"/>
                </a:solidFill>
                <a:latin typeface="+mn-lt"/>
                <a:ea typeface="+mn-ea"/>
                <a:cs typeface="+mn-cs"/>
              </a:rPr>
              <a:t>It’s our ultimate  goal to build … </a:t>
            </a:r>
          </a:p>
        </p:txBody>
      </p:sp>
      <p:sp>
        <p:nvSpPr>
          <p:cNvPr id="4" name="Slide Number Placeholder 3"/>
          <p:cNvSpPr>
            <a:spLocks noGrp="1"/>
          </p:cNvSpPr>
          <p:nvPr>
            <p:ph type="sldNum" sz="quarter" idx="5"/>
          </p:nvPr>
        </p:nvSpPr>
        <p:spPr/>
        <p:txBody>
          <a:bodyPr/>
          <a:lstStyle/>
          <a:p>
            <a:fld id="{7ACFE183-8636-2A47-930C-A2F1A225B465}" type="slidenum">
              <a:rPr lang="en-US" smtClean="0"/>
              <a:t>4</a:t>
            </a:fld>
            <a:endParaRPr lang="en-US" dirty="0"/>
          </a:p>
        </p:txBody>
      </p:sp>
    </p:spTree>
    <p:extLst>
      <p:ext uri="{BB962C8B-B14F-4D97-AF65-F5344CB8AC3E}">
        <p14:creationId xmlns:p14="http://schemas.microsoft.com/office/powerpoint/2010/main" val="4005702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here is a snapshot of pedestrian fatalities and serious injuries in Ohio through the month of August over a 10-year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 can see, 2020 is on pace to be the worst year in recent history by far for pedestrian safety. The pandemic seems to have had a negative effect on pedestrian safety nationwide, and it will be interesting to continue to analyze these trends and figure out some of the causations.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Also, as cities have made more attempts to be pedestrian-friendly, through </a:t>
            </a:r>
            <a:r>
              <a:rPr lang="en-US" baseline="0" dirty="0" err="1"/>
              <a:t>OpenStreets</a:t>
            </a:r>
            <a:r>
              <a:rPr lang="en-US" baseline="0" dirty="0"/>
              <a:t>-type initiatives, due to the pandemic, I’m curious to see if that sticks as traffic shifts to the new normal.</a:t>
            </a:r>
          </a:p>
        </p:txBody>
      </p:sp>
      <p:sp>
        <p:nvSpPr>
          <p:cNvPr id="4" name="Slide Number Placeholder 3"/>
          <p:cNvSpPr>
            <a:spLocks noGrp="1"/>
          </p:cNvSpPr>
          <p:nvPr>
            <p:ph type="sldNum" sz="quarter" idx="10"/>
          </p:nvPr>
        </p:nvSpPr>
        <p:spPr/>
        <p:txBody>
          <a:bodyPr/>
          <a:lstStyle/>
          <a:p>
            <a:fld id="{59C71443-6B9C-4722-A567-F21BF82A065A}" type="slidenum">
              <a:rPr lang="en-US" smtClean="0"/>
              <a:t>59</a:t>
            </a:fld>
            <a:endParaRPr lang="en-US"/>
          </a:p>
        </p:txBody>
      </p:sp>
    </p:spTree>
    <p:extLst>
      <p:ext uri="{BB962C8B-B14F-4D97-AF65-F5344CB8AC3E}">
        <p14:creationId xmlns:p14="http://schemas.microsoft.com/office/powerpoint/2010/main" val="2605482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seeing the alarming trend of increased pedestrian fatalities, we shifted gears to focus in on where severe crashes were occurring within the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Between 2014 and 2018, ten counties accounted for 65% of all pedestrian fatalities. And as you might expect these ten counties include many of the major population centers within the state. </a:t>
            </a:r>
          </a:p>
        </p:txBody>
      </p:sp>
      <p:sp>
        <p:nvSpPr>
          <p:cNvPr id="4" name="Slide Number Placeholder 3"/>
          <p:cNvSpPr>
            <a:spLocks noGrp="1"/>
          </p:cNvSpPr>
          <p:nvPr>
            <p:ph type="sldNum" sz="quarter" idx="10"/>
          </p:nvPr>
        </p:nvSpPr>
        <p:spPr/>
        <p:txBody>
          <a:bodyPr/>
          <a:lstStyle/>
          <a:p>
            <a:fld id="{59C71443-6B9C-4722-A567-F21BF82A065A}" type="slidenum">
              <a:rPr lang="en-US" smtClean="0"/>
              <a:t>60</a:t>
            </a:fld>
            <a:endParaRPr lang="en-US"/>
          </a:p>
        </p:txBody>
      </p:sp>
    </p:spTree>
    <p:extLst>
      <p:ext uri="{BB962C8B-B14F-4D97-AF65-F5344CB8AC3E}">
        <p14:creationId xmlns:p14="http://schemas.microsoft.com/office/powerpoint/2010/main" val="621744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noticed that pedestrian fatal and serious injury crashes were very overrepresented on our locally-maintained roads, particularly in cities. Just under 70% of all of Ohio’s pedestrian fatalities and serious injuries occurred in cities.</a:t>
            </a:r>
          </a:p>
        </p:txBody>
      </p:sp>
      <p:sp>
        <p:nvSpPr>
          <p:cNvPr id="4" name="Slide Number Placeholder 3"/>
          <p:cNvSpPr>
            <a:spLocks noGrp="1"/>
          </p:cNvSpPr>
          <p:nvPr>
            <p:ph type="sldNum" sz="quarter" idx="10"/>
          </p:nvPr>
        </p:nvSpPr>
        <p:spPr/>
        <p:txBody>
          <a:bodyPr/>
          <a:lstStyle/>
          <a:p>
            <a:fld id="{59C71443-6B9C-4722-A567-F21BF82A065A}" type="slidenum">
              <a:rPr lang="en-US" smtClean="0"/>
              <a:t>61</a:t>
            </a:fld>
            <a:endParaRPr lang="en-US"/>
          </a:p>
        </p:txBody>
      </p:sp>
    </p:spTree>
    <p:extLst>
      <p:ext uri="{BB962C8B-B14F-4D97-AF65-F5344CB8AC3E}">
        <p14:creationId xmlns:p14="http://schemas.microsoft.com/office/powerpoint/2010/main" val="17431652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62</a:t>
            </a:fld>
            <a:endParaRPr lang="en-US"/>
          </a:p>
        </p:txBody>
      </p:sp>
    </p:spTree>
    <p:extLst>
      <p:ext uri="{BB962C8B-B14F-4D97-AF65-F5344CB8AC3E}">
        <p14:creationId xmlns:p14="http://schemas.microsoft.com/office/powerpoint/2010/main" val="3911227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factor we investigated was roadway classification. Taking this dive, we found that, although arterials only make up 7-8% of the state’s entire network, almost 55% of pedestrian fatalities and serious injuries occur on them. 4-lane arterials are particularly overrepresented.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63</a:t>
            </a:fld>
            <a:endParaRPr lang="en-US"/>
          </a:p>
        </p:txBody>
      </p:sp>
    </p:spTree>
    <p:extLst>
      <p:ext uri="{BB962C8B-B14F-4D97-AF65-F5344CB8AC3E}">
        <p14:creationId xmlns:p14="http://schemas.microsoft.com/office/powerpoint/2010/main" val="2659449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64</a:t>
            </a:fld>
            <a:endParaRPr lang="en-US"/>
          </a:p>
        </p:txBody>
      </p:sp>
    </p:spTree>
    <p:extLst>
      <p:ext uri="{BB962C8B-B14F-4D97-AF65-F5344CB8AC3E}">
        <p14:creationId xmlns:p14="http://schemas.microsoft.com/office/powerpoint/2010/main" val="1887502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most common pedestrian-involved fatal crash type we see is the mid block crossing. As expected, after looking at the data from the last few slides, the vast majority are occurring in urban settings within cities. We’d also like to note that a majority of these were occurring on higher speed (35 mph +) roads.</a:t>
            </a:r>
          </a:p>
        </p:txBody>
      </p:sp>
      <p:sp>
        <p:nvSpPr>
          <p:cNvPr id="4" name="Slide Number Placeholder 3"/>
          <p:cNvSpPr>
            <a:spLocks noGrp="1"/>
          </p:cNvSpPr>
          <p:nvPr>
            <p:ph type="sldNum" sz="quarter" idx="10"/>
          </p:nvPr>
        </p:nvSpPr>
        <p:spPr/>
        <p:txBody>
          <a:bodyPr/>
          <a:lstStyle/>
          <a:p>
            <a:fld id="{59C71443-6B9C-4722-A567-F21BF82A065A}" type="slidenum">
              <a:rPr lang="en-US" smtClean="0"/>
              <a:t>65</a:t>
            </a:fld>
            <a:endParaRPr lang="en-US"/>
          </a:p>
        </p:txBody>
      </p:sp>
    </p:spTree>
    <p:extLst>
      <p:ext uri="{BB962C8B-B14F-4D97-AF65-F5344CB8AC3E}">
        <p14:creationId xmlns:p14="http://schemas.microsoft.com/office/powerpoint/2010/main" val="519168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next common fatal pedestrian crash type is getting struck by a through vehicle at an intersection. While this includes both marked and unmarked crossings, we’re seeing most of these happen where crossings are not marked and where there is not a signal present. Yet again, these are primarily happening in urban areas. </a:t>
            </a:r>
          </a:p>
        </p:txBody>
      </p:sp>
      <p:sp>
        <p:nvSpPr>
          <p:cNvPr id="4" name="Slide Number Placeholder 3"/>
          <p:cNvSpPr>
            <a:spLocks noGrp="1"/>
          </p:cNvSpPr>
          <p:nvPr>
            <p:ph type="sldNum" sz="quarter" idx="10"/>
          </p:nvPr>
        </p:nvSpPr>
        <p:spPr/>
        <p:txBody>
          <a:bodyPr/>
          <a:lstStyle/>
          <a:p>
            <a:fld id="{59C71443-6B9C-4722-A567-F21BF82A065A}" type="slidenum">
              <a:rPr lang="en-US" smtClean="0"/>
              <a:t>66</a:t>
            </a:fld>
            <a:endParaRPr lang="en-US"/>
          </a:p>
        </p:txBody>
      </p:sp>
    </p:spTree>
    <p:extLst>
      <p:ext uri="{BB962C8B-B14F-4D97-AF65-F5344CB8AC3E}">
        <p14:creationId xmlns:p14="http://schemas.microsoft.com/office/powerpoint/2010/main" val="3537839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third most common pedestrian-involved fatal crash type we’ve seen is walking along the roadway. With this one the proportion of crashes happening in urban and rural contexts is more evenly split. The notable factors we see with these types of crashes is that most are occurring along 4-lane arterials, where there is no sidewalk, at night, with the presence of street lighting not playing a large factor.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67</a:t>
            </a:fld>
            <a:endParaRPr lang="en-US"/>
          </a:p>
        </p:txBody>
      </p:sp>
    </p:spTree>
    <p:extLst>
      <p:ext uri="{BB962C8B-B14F-4D97-AF65-F5344CB8AC3E}">
        <p14:creationId xmlns:p14="http://schemas.microsoft.com/office/powerpoint/2010/main" val="4068985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a quick overview, the purpose of this program was to provide funding and technical assistance to implement low-to-medium cost pedestrian safety countermeasures to eligible jurisdictions along high risk facilities. We made $10M of construction funding available for this project and are spending about $1.3M additional using task order design assistance.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invited eligible participants to be a part of this program last summer and officially kicked off last September.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69</a:t>
            </a:fld>
            <a:endParaRPr lang="en-US"/>
          </a:p>
        </p:txBody>
      </p:sp>
    </p:spTree>
    <p:extLst>
      <p:ext uri="{BB962C8B-B14F-4D97-AF65-F5344CB8AC3E}">
        <p14:creationId xmlns:p14="http://schemas.microsoft.com/office/powerpoint/2010/main" val="536236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have three parts to this webinar.</a:t>
            </a:r>
          </a:p>
          <a:p>
            <a:r>
              <a:rPr lang="en-US" sz="1200" b="0" i="0" u="none" strike="noStrike" kern="1200" baseline="0" dirty="0">
                <a:solidFill>
                  <a:schemeClr val="tx1"/>
                </a:solidFill>
                <a:latin typeface="+mn-lt"/>
                <a:ea typeface="+mn-ea"/>
                <a:cs typeface="+mn-cs"/>
              </a:rPr>
              <a:t>For both a city and international perspective, we have Anders Hartmann </a:t>
            </a:r>
          </a:p>
          <a:p>
            <a:r>
              <a:rPr lang="en-US" sz="1200" b="0" i="0" u="none" strike="noStrike" kern="1200" baseline="0" dirty="0">
                <a:solidFill>
                  <a:schemeClr val="tx1"/>
                </a:solidFill>
                <a:latin typeface="+mn-lt"/>
                <a:ea typeface="+mn-ea"/>
                <a:cs typeface="+mn-cs"/>
              </a:rPr>
              <a:t>For a federal perspective – we have </a:t>
            </a:r>
          </a:p>
          <a:p>
            <a:r>
              <a:rPr lang="en-US" sz="1200" b="0" i="0" u="none" strike="noStrike" kern="1200" baseline="0" dirty="0">
                <a:solidFill>
                  <a:schemeClr val="tx1"/>
                </a:solidFill>
                <a:latin typeface="+mn-lt"/>
                <a:ea typeface="+mn-ea"/>
                <a:cs typeface="+mn-cs"/>
              </a:rPr>
              <a:t>For a state perspective, we have my colleague Jeremy …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Housekeeping note:</a:t>
            </a:r>
          </a:p>
          <a:p>
            <a:r>
              <a:rPr lang="en-US" sz="1200" b="0" i="0" u="none" strike="noStrike" kern="1200" baseline="0" dirty="0">
                <a:solidFill>
                  <a:schemeClr val="tx1"/>
                </a:solidFill>
                <a:latin typeface="+mn-lt"/>
                <a:ea typeface="+mn-ea"/>
                <a:cs typeface="+mn-cs"/>
              </a:rPr>
              <a:t>Unless there are burning questions – we will likely take questions at the end.</a:t>
            </a:r>
          </a:p>
          <a:p>
            <a:r>
              <a:rPr lang="en-US" sz="1200" b="0" i="0" u="none" strike="noStrike" kern="1200" baseline="0" dirty="0">
                <a:solidFill>
                  <a:schemeClr val="tx1"/>
                </a:solidFill>
                <a:latin typeface="+mn-lt"/>
                <a:ea typeface="+mn-ea"/>
                <a:cs typeface="+mn-cs"/>
              </a:rPr>
              <a:t>Please post your questions throughout the webinar so we can capture and answer them.</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will now introduce Anders as he takes control of the screen.</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7ACFE183-8636-2A47-930C-A2F1A225B465}" type="slidenum">
              <a:rPr lang="en-US" smtClean="0"/>
              <a:t>5</a:t>
            </a:fld>
            <a:endParaRPr lang="en-US" dirty="0"/>
          </a:p>
        </p:txBody>
      </p:sp>
    </p:spTree>
    <p:extLst>
      <p:ext uri="{BB962C8B-B14F-4D97-AF65-F5344CB8AC3E}">
        <p14:creationId xmlns:p14="http://schemas.microsoft.com/office/powerpoint/2010/main" val="3435104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eligible agencies were selected using crash data. We selected the 8 agencies in the state that see the largest share of pedestrian fatal and serious injury crashes. To no surprise, these are 8 of Ohio’s 9 largest cities.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70</a:t>
            </a:fld>
            <a:endParaRPr lang="en-US"/>
          </a:p>
        </p:txBody>
      </p:sp>
    </p:spTree>
    <p:extLst>
      <p:ext uri="{BB962C8B-B14F-4D97-AF65-F5344CB8AC3E}">
        <p14:creationId xmlns:p14="http://schemas.microsoft.com/office/powerpoint/2010/main" val="4225217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then moved to determine how much of the $10M each participant should get. We started with a base allocation of $500k to each city and dispersed the remaining $6M based on need. In this case, need was determined by comparing pedestrian fatalities in each of the participating cities. </a:t>
            </a:r>
          </a:p>
        </p:txBody>
      </p:sp>
      <p:sp>
        <p:nvSpPr>
          <p:cNvPr id="4" name="Slide Number Placeholder 3"/>
          <p:cNvSpPr>
            <a:spLocks noGrp="1"/>
          </p:cNvSpPr>
          <p:nvPr>
            <p:ph type="sldNum" sz="quarter" idx="10"/>
          </p:nvPr>
        </p:nvSpPr>
        <p:spPr/>
        <p:txBody>
          <a:bodyPr/>
          <a:lstStyle/>
          <a:p>
            <a:fld id="{59C71443-6B9C-4722-A567-F21BF82A065A}" type="slidenum">
              <a:rPr lang="en-US" smtClean="0"/>
              <a:t>71</a:t>
            </a:fld>
            <a:endParaRPr lang="en-US"/>
          </a:p>
        </p:txBody>
      </p:sp>
    </p:spTree>
    <p:extLst>
      <p:ext uri="{BB962C8B-B14F-4D97-AF65-F5344CB8AC3E}">
        <p14:creationId xmlns:p14="http://schemas.microsoft.com/office/powerpoint/2010/main" val="936986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72</a:t>
            </a:fld>
            <a:endParaRPr lang="en-US"/>
          </a:p>
        </p:txBody>
      </p:sp>
    </p:spTree>
    <p:extLst>
      <p:ext uri="{BB962C8B-B14F-4D97-AF65-F5344CB8AC3E}">
        <p14:creationId xmlns:p14="http://schemas.microsoft.com/office/powerpoint/2010/main" val="1926088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73</a:t>
            </a:fld>
            <a:endParaRPr lang="en-US"/>
          </a:p>
        </p:txBody>
      </p:sp>
    </p:spTree>
    <p:extLst>
      <p:ext uri="{BB962C8B-B14F-4D97-AF65-F5344CB8AC3E}">
        <p14:creationId xmlns:p14="http://schemas.microsoft.com/office/powerpoint/2010/main" val="3663114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74</a:t>
            </a:fld>
            <a:endParaRPr lang="en-US"/>
          </a:p>
        </p:txBody>
      </p:sp>
    </p:spTree>
    <p:extLst>
      <p:ext uri="{BB962C8B-B14F-4D97-AF65-F5344CB8AC3E}">
        <p14:creationId xmlns:p14="http://schemas.microsoft.com/office/powerpoint/2010/main" val="1365525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75</a:t>
            </a:fld>
            <a:endParaRPr lang="en-US"/>
          </a:p>
        </p:txBody>
      </p:sp>
    </p:spTree>
    <p:extLst>
      <p:ext uri="{BB962C8B-B14F-4D97-AF65-F5344CB8AC3E}">
        <p14:creationId xmlns:p14="http://schemas.microsoft.com/office/powerpoint/2010/main" val="3275431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76</a:t>
            </a:fld>
            <a:endParaRPr lang="en-US"/>
          </a:p>
        </p:txBody>
      </p:sp>
    </p:spTree>
    <p:extLst>
      <p:ext uri="{BB962C8B-B14F-4D97-AF65-F5344CB8AC3E}">
        <p14:creationId xmlns:p14="http://schemas.microsoft.com/office/powerpoint/2010/main" val="986566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77</a:t>
            </a:fld>
            <a:endParaRPr lang="en-US"/>
          </a:p>
        </p:txBody>
      </p:sp>
    </p:spTree>
    <p:extLst>
      <p:ext uri="{BB962C8B-B14F-4D97-AF65-F5344CB8AC3E}">
        <p14:creationId xmlns:p14="http://schemas.microsoft.com/office/powerpoint/2010/main" val="2062443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78</a:t>
            </a:fld>
            <a:endParaRPr lang="en-US"/>
          </a:p>
        </p:txBody>
      </p:sp>
    </p:spTree>
    <p:extLst>
      <p:ext uri="{BB962C8B-B14F-4D97-AF65-F5344CB8AC3E}">
        <p14:creationId xmlns:p14="http://schemas.microsoft.com/office/powerpoint/2010/main" val="34864177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79</a:t>
            </a:fld>
            <a:endParaRPr lang="en-US"/>
          </a:p>
        </p:txBody>
      </p:sp>
    </p:spTree>
    <p:extLst>
      <p:ext uri="{BB962C8B-B14F-4D97-AF65-F5344CB8AC3E}">
        <p14:creationId xmlns:p14="http://schemas.microsoft.com/office/powerpoint/2010/main" val="4016737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New </a:t>
            </a:r>
            <a:r>
              <a:rPr lang="nb-NO" dirty="0" err="1"/>
              <a:t>street</a:t>
            </a:r>
            <a:r>
              <a:rPr lang="nb-NO" dirty="0"/>
              <a:t> in </a:t>
            </a:r>
            <a:r>
              <a:rPr lang="nb-NO" dirty="0" err="1"/>
              <a:t>the</a:t>
            </a:r>
            <a:r>
              <a:rPr lang="nb-NO" dirty="0"/>
              <a:t> </a:t>
            </a:r>
            <a:r>
              <a:rPr lang="nb-NO" dirty="0" err="1"/>
              <a:t>centre</a:t>
            </a:r>
            <a:r>
              <a:rPr lang="nb-NO" dirty="0"/>
              <a:t> </a:t>
            </a:r>
            <a:r>
              <a:rPr lang="nb-NO" dirty="0" err="1"/>
              <a:t>of</a:t>
            </a:r>
            <a:r>
              <a:rPr lang="nb-NO" dirty="0"/>
              <a:t> Oslo. Opera house and </a:t>
            </a:r>
            <a:r>
              <a:rPr lang="nb-NO" dirty="0" err="1"/>
              <a:t>recently</a:t>
            </a:r>
            <a:r>
              <a:rPr lang="nb-NO" dirty="0"/>
              <a:t> </a:t>
            </a:r>
            <a:r>
              <a:rPr lang="nb-NO" dirty="0" err="1"/>
              <a:t>opened</a:t>
            </a:r>
            <a:r>
              <a:rPr lang="nb-NO" dirty="0"/>
              <a:t> </a:t>
            </a:r>
            <a:r>
              <a:rPr lang="nb-NO" dirty="0" err="1"/>
              <a:t>central</a:t>
            </a:r>
            <a:r>
              <a:rPr lang="nb-NO" dirty="0"/>
              <a:t> </a:t>
            </a:r>
            <a:r>
              <a:rPr lang="nb-NO" dirty="0" err="1"/>
              <a:t>library</a:t>
            </a:r>
            <a:r>
              <a:rPr lang="nb-NO" dirty="0"/>
              <a:t> to </a:t>
            </a:r>
            <a:r>
              <a:rPr lang="nb-NO" dirty="0" err="1"/>
              <a:t>the</a:t>
            </a:r>
            <a:r>
              <a:rPr lang="nb-NO" dirty="0"/>
              <a:t> </a:t>
            </a:r>
            <a:r>
              <a:rPr lang="nb-NO" dirty="0" err="1"/>
              <a:t>left</a:t>
            </a:r>
            <a:r>
              <a:rPr lang="nb-NO" dirty="0"/>
              <a:t>. Red </a:t>
            </a:r>
            <a:r>
              <a:rPr lang="nb-NO" dirty="0" err="1"/>
              <a:t>signature</a:t>
            </a:r>
            <a:r>
              <a:rPr lang="nb-NO" dirty="0"/>
              <a:t> </a:t>
            </a:r>
            <a:r>
              <a:rPr lang="nb-NO" dirty="0" err="1"/>
              <a:t>bike</a:t>
            </a:r>
            <a:r>
              <a:rPr lang="nb-NO" dirty="0"/>
              <a:t> </a:t>
            </a:r>
            <a:r>
              <a:rPr lang="nb-NO" dirty="0" err="1"/>
              <a:t>lanes</a:t>
            </a:r>
            <a:r>
              <a:rPr lang="nb-NO" dirty="0"/>
              <a:t>. </a:t>
            </a:r>
          </a:p>
          <a:p>
            <a:endParaRPr lang="nb-NO" dirty="0"/>
          </a:p>
          <a:p>
            <a:r>
              <a:rPr lang="nb-NO" dirty="0"/>
              <a:t>This </a:t>
            </a:r>
            <a:r>
              <a:rPr lang="nb-NO" dirty="0" err="1"/>
              <a:t>intersection</a:t>
            </a:r>
            <a:r>
              <a:rPr lang="nb-NO" dirty="0"/>
              <a:t> </a:t>
            </a:r>
            <a:r>
              <a:rPr lang="nb-NO" dirty="0" err="1"/>
              <a:t>was</a:t>
            </a:r>
            <a:r>
              <a:rPr lang="nb-NO" dirty="0"/>
              <a:t> </a:t>
            </a:r>
            <a:r>
              <a:rPr lang="nb-NO" dirty="0" err="1"/>
              <a:t>the</a:t>
            </a:r>
            <a:r>
              <a:rPr lang="nb-NO" dirty="0"/>
              <a:t> </a:t>
            </a:r>
            <a:r>
              <a:rPr lang="nb-NO" dirty="0" err="1"/>
              <a:t>site</a:t>
            </a:r>
            <a:r>
              <a:rPr lang="nb-NO" dirty="0"/>
              <a:t> </a:t>
            </a:r>
            <a:r>
              <a:rPr lang="nb-NO" dirty="0" err="1"/>
              <a:t>of</a:t>
            </a:r>
            <a:r>
              <a:rPr lang="nb-NO" dirty="0"/>
              <a:t> </a:t>
            </a:r>
            <a:r>
              <a:rPr lang="nb-NO" dirty="0" err="1"/>
              <a:t>the</a:t>
            </a:r>
            <a:r>
              <a:rPr lang="nb-NO" dirty="0"/>
              <a:t> last </a:t>
            </a:r>
            <a:r>
              <a:rPr lang="nb-NO" dirty="0" err="1"/>
              <a:t>cyclist</a:t>
            </a:r>
            <a:r>
              <a:rPr lang="nb-NO" dirty="0"/>
              <a:t> </a:t>
            </a:r>
            <a:r>
              <a:rPr lang="nb-NO" dirty="0" err="1"/>
              <a:t>fatality</a:t>
            </a:r>
            <a:r>
              <a:rPr lang="nb-NO" dirty="0"/>
              <a:t> in Oslo, a </a:t>
            </a:r>
            <a:r>
              <a:rPr lang="nb-NO" dirty="0" err="1"/>
              <a:t>little</a:t>
            </a:r>
            <a:r>
              <a:rPr lang="nb-NO" dirty="0"/>
              <a:t> more </a:t>
            </a:r>
            <a:r>
              <a:rPr lang="nb-NO" dirty="0" err="1"/>
              <a:t>than</a:t>
            </a:r>
            <a:r>
              <a:rPr lang="nb-NO" dirty="0"/>
              <a:t> </a:t>
            </a:r>
            <a:r>
              <a:rPr lang="nb-NO" dirty="0" err="1"/>
              <a:t>two</a:t>
            </a:r>
            <a:r>
              <a:rPr lang="nb-NO" dirty="0"/>
              <a:t> </a:t>
            </a:r>
            <a:r>
              <a:rPr lang="nb-NO" dirty="0" err="1"/>
              <a:t>years</a:t>
            </a:r>
            <a:r>
              <a:rPr lang="nb-NO" dirty="0"/>
              <a:t> </a:t>
            </a:r>
            <a:r>
              <a:rPr lang="nb-NO" dirty="0" err="1"/>
              <a:t>ago</a:t>
            </a:r>
            <a:r>
              <a:rPr lang="nb-NO" dirty="0"/>
              <a:t>. It has </a:t>
            </a:r>
            <a:r>
              <a:rPr lang="nb-NO" dirty="0" err="1"/>
              <a:t>since</a:t>
            </a:r>
            <a:r>
              <a:rPr lang="nb-NO" dirty="0"/>
              <a:t> </a:t>
            </a:r>
            <a:r>
              <a:rPr lang="nb-NO" dirty="0" err="1"/>
              <a:t>been</a:t>
            </a:r>
            <a:r>
              <a:rPr lang="nb-NO" dirty="0"/>
              <a:t> </a:t>
            </a:r>
            <a:r>
              <a:rPr lang="nb-NO" dirty="0" err="1"/>
              <a:t>rebuilt</a:t>
            </a:r>
            <a:r>
              <a:rPr lang="nb-NO" dirty="0"/>
              <a:t>.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7</a:t>
            </a:fld>
            <a:endParaRPr lang="nb-NO"/>
          </a:p>
        </p:txBody>
      </p:sp>
    </p:spTree>
    <p:extLst>
      <p:ext uri="{BB962C8B-B14F-4D97-AF65-F5344CB8AC3E}">
        <p14:creationId xmlns:p14="http://schemas.microsoft.com/office/powerpoint/2010/main" val="2878760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Pending no major changes, we’re anticipating 455 locations across the eight cities to undergo construction for over 2000 unique treatments over the next year</a:t>
            </a:r>
          </a:p>
        </p:txBody>
      </p:sp>
      <p:sp>
        <p:nvSpPr>
          <p:cNvPr id="4" name="Slide Number Placeholder 3"/>
          <p:cNvSpPr>
            <a:spLocks noGrp="1"/>
          </p:cNvSpPr>
          <p:nvPr>
            <p:ph type="sldNum" sz="quarter" idx="10"/>
          </p:nvPr>
        </p:nvSpPr>
        <p:spPr/>
        <p:txBody>
          <a:bodyPr/>
          <a:lstStyle/>
          <a:p>
            <a:fld id="{59C71443-6B9C-4722-A567-F21BF82A065A}" type="slidenum">
              <a:rPr lang="en-US" smtClean="0"/>
              <a:t>80</a:t>
            </a:fld>
            <a:endParaRPr lang="en-US"/>
          </a:p>
        </p:txBody>
      </p:sp>
    </p:spTree>
    <p:extLst>
      <p:ext uri="{BB962C8B-B14F-4D97-AF65-F5344CB8AC3E}">
        <p14:creationId xmlns:p14="http://schemas.microsoft.com/office/powerpoint/2010/main" val="25578192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9C71443-6B9C-4722-A567-F21BF82A065A}" type="slidenum">
              <a:rPr lang="en-US" smtClean="0"/>
              <a:t>81</a:t>
            </a:fld>
            <a:endParaRPr lang="en-US"/>
          </a:p>
        </p:txBody>
      </p:sp>
    </p:spTree>
    <p:extLst>
      <p:ext uri="{BB962C8B-B14F-4D97-AF65-F5344CB8AC3E}">
        <p14:creationId xmlns:p14="http://schemas.microsoft.com/office/powerpoint/2010/main" val="270932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We</a:t>
            </a:r>
            <a:r>
              <a:rPr lang="nb-NO" dirty="0"/>
              <a:t> </a:t>
            </a:r>
            <a:r>
              <a:rPr lang="nb-NO" dirty="0" err="1"/>
              <a:t>don’t</a:t>
            </a:r>
            <a:r>
              <a:rPr lang="nb-NO" dirty="0"/>
              <a:t> </a:t>
            </a:r>
            <a:r>
              <a:rPr lang="nb-NO" dirty="0" err="1"/>
              <a:t>know</a:t>
            </a:r>
            <a:r>
              <a:rPr lang="nb-NO" dirty="0"/>
              <a:t> </a:t>
            </a:r>
            <a:r>
              <a:rPr lang="nb-NO" dirty="0" err="1"/>
              <a:t>exactly</a:t>
            </a:r>
            <a:r>
              <a:rPr lang="nb-NO" dirty="0"/>
              <a:t> </a:t>
            </a:r>
            <a:r>
              <a:rPr lang="nb-NO" dirty="0" err="1"/>
              <a:t>what</a:t>
            </a:r>
            <a:r>
              <a:rPr lang="nb-NO" dirty="0"/>
              <a:t> have </a:t>
            </a:r>
            <a:r>
              <a:rPr lang="nb-NO" dirty="0" err="1"/>
              <a:t>caused</a:t>
            </a:r>
            <a:r>
              <a:rPr lang="nb-NO" dirty="0"/>
              <a:t> </a:t>
            </a:r>
            <a:r>
              <a:rPr lang="nb-NO" dirty="0" err="1"/>
              <a:t>the</a:t>
            </a:r>
            <a:r>
              <a:rPr lang="nb-NO" dirty="0"/>
              <a:t> </a:t>
            </a:r>
            <a:r>
              <a:rPr lang="nb-NO" dirty="0" err="1"/>
              <a:t>changes</a:t>
            </a:r>
            <a:r>
              <a:rPr lang="nb-NO" dirty="0"/>
              <a:t> </a:t>
            </a:r>
            <a:r>
              <a:rPr lang="nb-NO" dirty="0" err="1"/>
              <a:t>since</a:t>
            </a:r>
            <a:r>
              <a:rPr lang="nb-NO" dirty="0"/>
              <a:t> 2012. </a:t>
            </a:r>
          </a:p>
          <a:p>
            <a:r>
              <a:rPr lang="nb-NO" dirty="0" err="1"/>
              <a:t>But</a:t>
            </a:r>
            <a:r>
              <a:rPr lang="nb-NO" dirty="0"/>
              <a:t> in </a:t>
            </a:r>
            <a:r>
              <a:rPr lang="nb-NO" dirty="0" err="1"/>
              <a:t>this</a:t>
            </a:r>
            <a:r>
              <a:rPr lang="nb-NO" dirty="0"/>
              <a:t> </a:t>
            </a:r>
            <a:r>
              <a:rPr lang="nb-NO" dirty="0" err="1"/>
              <a:t>presentation</a:t>
            </a:r>
            <a:r>
              <a:rPr lang="nb-NO" dirty="0"/>
              <a:t>, </a:t>
            </a:r>
            <a:r>
              <a:rPr lang="nb-NO" dirty="0" err="1"/>
              <a:t>I’ll</a:t>
            </a:r>
            <a:r>
              <a:rPr lang="nb-NO" dirty="0"/>
              <a:t> cover </a:t>
            </a:r>
            <a:r>
              <a:rPr lang="nb-NO" dirty="0" err="1"/>
              <a:t>some</a:t>
            </a:r>
            <a:r>
              <a:rPr lang="nb-NO" dirty="0"/>
              <a:t> </a:t>
            </a:r>
            <a:r>
              <a:rPr lang="nb-NO" dirty="0" err="1"/>
              <a:t>of</a:t>
            </a:r>
            <a:r>
              <a:rPr lang="nb-NO" dirty="0"/>
              <a:t> </a:t>
            </a:r>
            <a:r>
              <a:rPr lang="nb-NO" dirty="0" err="1"/>
              <a:t>the</a:t>
            </a:r>
            <a:r>
              <a:rPr lang="nb-NO" dirty="0"/>
              <a:t> </a:t>
            </a:r>
            <a:r>
              <a:rPr lang="nb-NO" dirty="0" err="1"/>
              <a:t>measures</a:t>
            </a:r>
            <a:r>
              <a:rPr lang="nb-NO" dirty="0"/>
              <a:t> </a:t>
            </a:r>
            <a:r>
              <a:rPr lang="nb-NO" dirty="0" err="1"/>
              <a:t>that</a:t>
            </a:r>
            <a:r>
              <a:rPr lang="nb-NO" dirty="0"/>
              <a:t> </a:t>
            </a:r>
            <a:r>
              <a:rPr lang="nb-NO" dirty="0" err="1"/>
              <a:t>may</a:t>
            </a:r>
            <a:r>
              <a:rPr lang="nb-NO" dirty="0"/>
              <a:t> have </a:t>
            </a:r>
            <a:r>
              <a:rPr lang="nb-NO" dirty="0" err="1"/>
              <a:t>contributed</a:t>
            </a:r>
            <a:r>
              <a:rPr lang="nb-NO" dirty="0"/>
              <a:t>.</a:t>
            </a:r>
          </a:p>
          <a:p>
            <a:endParaRPr lang="nb-NO" dirty="0"/>
          </a:p>
          <a:p>
            <a:r>
              <a:rPr lang="nb-NO" dirty="0"/>
              <a:t>For </a:t>
            </a:r>
            <a:r>
              <a:rPr lang="nb-NO" dirty="0" err="1"/>
              <a:t>the</a:t>
            </a:r>
            <a:r>
              <a:rPr lang="nb-NO" dirty="0"/>
              <a:t> time </a:t>
            </a:r>
            <a:r>
              <a:rPr lang="nb-NO" dirty="0" err="1"/>
              <a:t>being</a:t>
            </a:r>
            <a:r>
              <a:rPr lang="nb-NO" dirty="0"/>
              <a:t>, 2019 </a:t>
            </a:r>
            <a:r>
              <a:rPr lang="nb-NO" dirty="0" err="1"/>
              <a:t>may</a:t>
            </a:r>
            <a:r>
              <a:rPr lang="nb-NO" dirty="0"/>
              <a:t> have </a:t>
            </a:r>
            <a:r>
              <a:rPr lang="nb-NO" dirty="0" err="1"/>
              <a:t>been</a:t>
            </a:r>
            <a:r>
              <a:rPr lang="nb-NO" dirty="0"/>
              <a:t> an </a:t>
            </a:r>
            <a:r>
              <a:rPr lang="nb-NO" dirty="0" err="1"/>
              <a:t>outlier</a:t>
            </a:r>
            <a:r>
              <a:rPr lang="nb-NO" dirty="0"/>
              <a:t>. </a:t>
            </a:r>
          </a:p>
          <a:p>
            <a:r>
              <a:rPr lang="nb-NO" dirty="0"/>
              <a:t>So far </a:t>
            </a:r>
            <a:r>
              <a:rPr lang="nb-NO" dirty="0" err="1"/>
              <a:t>this</a:t>
            </a:r>
            <a:r>
              <a:rPr lang="nb-NO" dirty="0"/>
              <a:t> </a:t>
            </a:r>
            <a:r>
              <a:rPr lang="nb-NO" dirty="0" err="1"/>
              <a:t>year</a:t>
            </a:r>
            <a:r>
              <a:rPr lang="nb-NO" dirty="0"/>
              <a:t>, </a:t>
            </a:r>
            <a:r>
              <a:rPr lang="nb-NO" dirty="0" err="1"/>
              <a:t>there</a:t>
            </a:r>
            <a:r>
              <a:rPr lang="nb-NO" dirty="0"/>
              <a:t> have </a:t>
            </a:r>
            <a:r>
              <a:rPr lang="nb-NO" dirty="0" err="1"/>
              <a:t>been</a:t>
            </a:r>
            <a:r>
              <a:rPr lang="nb-NO" dirty="0"/>
              <a:t> </a:t>
            </a:r>
            <a:r>
              <a:rPr lang="nb-NO" dirty="0" err="1"/>
              <a:t>four</a:t>
            </a:r>
            <a:r>
              <a:rPr lang="nb-NO" dirty="0"/>
              <a:t> </a:t>
            </a:r>
            <a:r>
              <a:rPr lang="nb-NO" dirty="0" err="1"/>
              <a:t>fatalities</a:t>
            </a:r>
            <a:r>
              <a:rPr lang="nb-NO" dirty="0"/>
              <a:t> in Oslo. 3 </a:t>
            </a:r>
            <a:r>
              <a:rPr lang="nb-NO" dirty="0" err="1"/>
              <a:t>motorcyclists</a:t>
            </a:r>
            <a:r>
              <a:rPr lang="nb-NO" dirty="0"/>
              <a:t>, and </a:t>
            </a:r>
            <a:r>
              <a:rPr lang="nb-NO" dirty="0" err="1"/>
              <a:t>one</a:t>
            </a:r>
            <a:r>
              <a:rPr lang="nb-NO" dirty="0"/>
              <a:t> 2 </a:t>
            </a:r>
            <a:r>
              <a:rPr lang="nb-NO" dirty="0" err="1"/>
              <a:t>year</a:t>
            </a:r>
            <a:r>
              <a:rPr lang="nb-NO" dirty="0"/>
              <a:t> old </a:t>
            </a:r>
            <a:r>
              <a:rPr lang="nb-NO" dirty="0" err="1"/>
              <a:t>child</a:t>
            </a:r>
            <a:r>
              <a:rPr lang="nb-NO" dirty="0"/>
              <a:t>. </a:t>
            </a:r>
          </a:p>
          <a:p>
            <a:r>
              <a:rPr lang="nb-NO" dirty="0"/>
              <a:t>So, </a:t>
            </a:r>
            <a:r>
              <a:rPr lang="nb-NO" dirty="0" err="1"/>
              <a:t>we’re</a:t>
            </a:r>
            <a:r>
              <a:rPr lang="nb-NO" dirty="0"/>
              <a:t> not at zero </a:t>
            </a:r>
            <a:r>
              <a:rPr lang="nb-NO" dirty="0" err="1"/>
              <a:t>yet</a:t>
            </a:r>
            <a:r>
              <a:rPr lang="nb-NO" dirty="0"/>
              <a:t>.</a:t>
            </a:r>
          </a:p>
          <a:p>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8</a:t>
            </a:fld>
            <a:endParaRPr lang="nb-NO"/>
          </a:p>
        </p:txBody>
      </p:sp>
    </p:spTree>
    <p:extLst>
      <p:ext uri="{BB962C8B-B14F-4D97-AF65-F5344CB8AC3E}">
        <p14:creationId xmlns:p14="http://schemas.microsoft.com/office/powerpoint/2010/main" val="45034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Oslo </a:t>
            </a:r>
            <a:r>
              <a:rPr lang="nb-NO" dirty="0" err="1"/>
              <a:t>benefits</a:t>
            </a:r>
            <a:r>
              <a:rPr lang="nb-NO" dirty="0"/>
              <a:t> from </a:t>
            </a:r>
            <a:r>
              <a:rPr lang="nb-NO" dirty="0" err="1"/>
              <a:t>being</a:t>
            </a:r>
            <a:r>
              <a:rPr lang="nb-NO" dirty="0"/>
              <a:t> </a:t>
            </a:r>
            <a:r>
              <a:rPr lang="nb-NO" dirty="0" err="1"/>
              <a:t>the</a:t>
            </a:r>
            <a:r>
              <a:rPr lang="nb-NO" dirty="0"/>
              <a:t> </a:t>
            </a:r>
            <a:r>
              <a:rPr lang="nb-NO" dirty="0" err="1"/>
              <a:t>largest</a:t>
            </a:r>
            <a:r>
              <a:rPr lang="nb-NO" dirty="0"/>
              <a:t> city in </a:t>
            </a:r>
            <a:r>
              <a:rPr lang="nb-NO" dirty="0" err="1"/>
              <a:t>the</a:t>
            </a:r>
            <a:r>
              <a:rPr lang="nb-NO" dirty="0"/>
              <a:t> safest country in </a:t>
            </a:r>
            <a:r>
              <a:rPr lang="nb-NO" dirty="0" err="1"/>
              <a:t>the</a:t>
            </a:r>
            <a:r>
              <a:rPr lang="nb-NO" dirty="0"/>
              <a:t> </a:t>
            </a:r>
            <a:r>
              <a:rPr lang="nb-NO" dirty="0" err="1"/>
              <a:t>world</a:t>
            </a:r>
            <a:r>
              <a:rPr lang="nb-NO" dirty="0"/>
              <a:t>. </a:t>
            </a:r>
          </a:p>
          <a:p>
            <a:r>
              <a:rPr lang="nb-NO" dirty="0" err="1"/>
              <a:t>Regarding</a:t>
            </a:r>
            <a:r>
              <a:rPr lang="nb-NO" dirty="0"/>
              <a:t> </a:t>
            </a:r>
            <a:r>
              <a:rPr lang="nb-NO" dirty="0" err="1"/>
              <a:t>road</a:t>
            </a:r>
            <a:r>
              <a:rPr lang="nb-NO" dirty="0"/>
              <a:t> </a:t>
            </a:r>
            <a:r>
              <a:rPr lang="nb-NO" dirty="0" err="1"/>
              <a:t>safety</a:t>
            </a:r>
            <a:r>
              <a:rPr lang="nb-NO" dirty="0"/>
              <a:t>, Norway has </a:t>
            </a:r>
            <a:r>
              <a:rPr lang="nb-NO" dirty="0" err="1"/>
              <a:t>had</a:t>
            </a:r>
            <a:r>
              <a:rPr lang="nb-NO" dirty="0"/>
              <a:t> </a:t>
            </a:r>
            <a:r>
              <a:rPr lang="nb-NO" dirty="0" err="1"/>
              <a:t>the</a:t>
            </a:r>
            <a:r>
              <a:rPr lang="nb-NO" dirty="0"/>
              <a:t> </a:t>
            </a:r>
            <a:r>
              <a:rPr lang="nb-NO" dirty="0" err="1"/>
              <a:t>lowest</a:t>
            </a:r>
            <a:r>
              <a:rPr lang="nb-NO" dirty="0"/>
              <a:t> </a:t>
            </a:r>
            <a:r>
              <a:rPr lang="nb-NO" dirty="0" err="1"/>
              <a:t>mortality</a:t>
            </a:r>
            <a:r>
              <a:rPr lang="nb-NO" dirty="0"/>
              <a:t> rate </a:t>
            </a:r>
            <a:r>
              <a:rPr lang="nb-NO" dirty="0" err="1"/>
              <a:t>five</a:t>
            </a:r>
            <a:r>
              <a:rPr lang="nb-NO" dirty="0"/>
              <a:t> </a:t>
            </a:r>
            <a:r>
              <a:rPr lang="nb-NO" dirty="0" err="1"/>
              <a:t>years</a:t>
            </a:r>
            <a:r>
              <a:rPr lang="nb-NO" dirty="0"/>
              <a:t> in a </a:t>
            </a:r>
            <a:r>
              <a:rPr lang="nb-NO" dirty="0" err="1"/>
              <a:t>row</a:t>
            </a:r>
            <a:r>
              <a:rPr lang="nb-NO" dirty="0"/>
              <a:t>. </a:t>
            </a:r>
          </a:p>
          <a:p>
            <a:r>
              <a:rPr lang="nb-NO" dirty="0"/>
              <a:t>Down to 2.7 </a:t>
            </a:r>
            <a:r>
              <a:rPr lang="nb-NO" dirty="0" err="1"/>
              <a:t>road</a:t>
            </a:r>
            <a:r>
              <a:rPr lang="nb-NO" dirty="0"/>
              <a:t> </a:t>
            </a:r>
            <a:r>
              <a:rPr lang="nb-NO" dirty="0" err="1"/>
              <a:t>deaths</a:t>
            </a:r>
            <a:r>
              <a:rPr lang="nb-NO" dirty="0"/>
              <a:t> per 100,000 </a:t>
            </a:r>
            <a:r>
              <a:rPr lang="nb-NO" dirty="0" err="1"/>
              <a:t>people</a:t>
            </a:r>
            <a:r>
              <a:rPr lang="nb-NO" dirty="0"/>
              <a:t> in 2019. </a:t>
            </a:r>
          </a:p>
        </p:txBody>
      </p:sp>
      <p:sp>
        <p:nvSpPr>
          <p:cNvPr id="4" name="Plassholder for lysbildenummer 3"/>
          <p:cNvSpPr>
            <a:spLocks noGrp="1"/>
          </p:cNvSpPr>
          <p:nvPr>
            <p:ph type="sldNum" sz="quarter" idx="5"/>
          </p:nvPr>
        </p:nvSpPr>
        <p:spPr/>
        <p:txBody>
          <a:bodyPr/>
          <a:lstStyle/>
          <a:p>
            <a:fld id="{F2DB900F-766F-418B-9585-EF303BB8A3A5}" type="slidenum">
              <a:rPr lang="nb-NO" smtClean="0"/>
              <a:t>9</a:t>
            </a:fld>
            <a:endParaRPr lang="nb-NO"/>
          </a:p>
        </p:txBody>
      </p:sp>
    </p:spTree>
    <p:extLst>
      <p:ext uri="{BB962C8B-B14F-4D97-AF65-F5344CB8AC3E}">
        <p14:creationId xmlns:p14="http://schemas.microsoft.com/office/powerpoint/2010/main" val="1895560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Strict</a:t>
            </a:r>
            <a:r>
              <a:rPr lang="nb-NO" dirty="0"/>
              <a:t> EU </a:t>
            </a:r>
            <a:r>
              <a:rPr lang="nb-NO" dirty="0" err="1"/>
              <a:t>vehicle</a:t>
            </a:r>
            <a:r>
              <a:rPr lang="nb-NO" dirty="0"/>
              <a:t> </a:t>
            </a:r>
            <a:r>
              <a:rPr lang="nb-NO" dirty="0" err="1"/>
              <a:t>regulations</a:t>
            </a:r>
            <a:endParaRPr lang="nb-NO" dirty="0"/>
          </a:p>
          <a:p>
            <a:r>
              <a:rPr lang="nb-NO" dirty="0" err="1"/>
              <a:t>Cities</a:t>
            </a:r>
            <a:r>
              <a:rPr lang="nb-NO" dirty="0"/>
              <a:t> </a:t>
            </a:r>
            <a:r>
              <a:rPr lang="nb-NO" dirty="0" err="1"/>
              <a:t>can</a:t>
            </a:r>
            <a:r>
              <a:rPr lang="nb-NO" dirty="0"/>
              <a:t> </a:t>
            </a:r>
            <a:r>
              <a:rPr lang="nb-NO" dirty="0" err="1"/>
              <a:t>lower</a:t>
            </a:r>
            <a:r>
              <a:rPr lang="nb-NO" dirty="0"/>
              <a:t> speed limts </a:t>
            </a:r>
            <a:r>
              <a:rPr lang="nb-NO" dirty="0" err="1"/>
              <a:t>on</a:t>
            </a:r>
            <a:r>
              <a:rPr lang="nb-NO" dirty="0"/>
              <a:t> </a:t>
            </a:r>
            <a:r>
              <a:rPr lang="nb-NO" dirty="0" err="1"/>
              <a:t>municipal</a:t>
            </a:r>
            <a:r>
              <a:rPr lang="nb-NO" dirty="0"/>
              <a:t> </a:t>
            </a:r>
            <a:r>
              <a:rPr lang="nb-NO" dirty="0" err="1"/>
              <a:t>roads</a:t>
            </a:r>
            <a:endParaRPr lang="nb-NO" dirty="0"/>
          </a:p>
          <a:p>
            <a:r>
              <a:rPr lang="nb-NO" dirty="0"/>
              <a:t>Automatic speed </a:t>
            </a:r>
            <a:r>
              <a:rPr lang="nb-NO" dirty="0" err="1"/>
              <a:t>enforcement</a:t>
            </a:r>
            <a:r>
              <a:rPr lang="nb-NO" dirty="0"/>
              <a:t> </a:t>
            </a:r>
            <a:r>
              <a:rPr lang="nb-NO" dirty="0" err="1"/>
              <a:t>on</a:t>
            </a:r>
            <a:r>
              <a:rPr lang="nb-NO" dirty="0"/>
              <a:t> </a:t>
            </a:r>
            <a:r>
              <a:rPr lang="nb-NO" dirty="0" err="1"/>
              <a:t>highways</a:t>
            </a:r>
            <a:endParaRPr lang="nb-NO" dirty="0"/>
          </a:p>
        </p:txBody>
      </p:sp>
      <p:sp>
        <p:nvSpPr>
          <p:cNvPr id="4" name="Plassholder for lysbildenummer 3"/>
          <p:cNvSpPr>
            <a:spLocks noGrp="1"/>
          </p:cNvSpPr>
          <p:nvPr>
            <p:ph type="sldNum" sz="quarter" idx="5"/>
          </p:nvPr>
        </p:nvSpPr>
        <p:spPr/>
        <p:txBody>
          <a:bodyPr/>
          <a:lstStyle/>
          <a:p>
            <a:fld id="{F2DB900F-766F-418B-9585-EF303BB8A3A5}" type="slidenum">
              <a:rPr lang="nb-NO" smtClean="0"/>
              <a:t>10</a:t>
            </a:fld>
            <a:endParaRPr lang="nb-NO"/>
          </a:p>
        </p:txBody>
      </p:sp>
    </p:spTree>
    <p:extLst>
      <p:ext uri="{BB962C8B-B14F-4D97-AF65-F5344CB8AC3E}">
        <p14:creationId xmlns:p14="http://schemas.microsoft.com/office/powerpoint/2010/main" val="20915145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223" cy="51435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_No_Footer">
    <p:spTree>
      <p:nvGrpSpPr>
        <p:cNvPr id="1" name=""/>
        <p:cNvGrpSpPr/>
        <p:nvPr/>
      </p:nvGrpSpPr>
      <p:grpSpPr>
        <a:xfrm>
          <a:off x="0" y="0"/>
          <a:ext cx="0" cy="0"/>
          <a:chOff x="0" y="0"/>
          <a:chExt cx="0" cy="0"/>
        </a:xfrm>
      </p:grpSpPr>
      <p:sp>
        <p:nvSpPr>
          <p:cNvPr id="2" name="Rectangle 1"/>
          <p:cNvSpPr/>
          <p:nvPr userDrawn="1"/>
        </p:nvSpPr>
        <p:spPr>
          <a:xfrm>
            <a:off x="0" y="3849624"/>
            <a:ext cx="9144000" cy="1293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56625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76377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667512"/>
            <a:ext cx="4629150" cy="363931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1"/>
            <a:ext cx="2949178" cy="27637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tel">
    <p:bg>
      <p:bgPr>
        <a:solidFill>
          <a:srgbClr val="FAFAFA"/>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043C2389-54F9-4E2C-9578-626E8419A2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7" y="24373"/>
            <a:ext cx="9144000" cy="5143500"/>
          </a:xfrm>
          <a:prstGeom prst="rect">
            <a:avLst/>
          </a:prstGeom>
        </p:spPr>
      </p:pic>
      <p:sp>
        <p:nvSpPr>
          <p:cNvPr id="7" name="Rektangel 6"/>
          <p:cNvSpPr/>
          <p:nvPr userDrawn="1"/>
        </p:nvSpPr>
        <p:spPr>
          <a:xfrm>
            <a:off x="379579" y="448127"/>
            <a:ext cx="8397478" cy="4671000"/>
          </a:xfrm>
          <a:prstGeom prst="rect">
            <a:avLst/>
          </a:prstGeom>
          <a:noFill/>
          <a:ln w="730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16" name="Plassholder for innhold 14"/>
          <p:cNvSpPr>
            <a:spLocks noGrp="1"/>
          </p:cNvSpPr>
          <p:nvPr>
            <p:ph sz="quarter" idx="13" hasCustomPrompt="1"/>
          </p:nvPr>
        </p:nvSpPr>
        <p:spPr>
          <a:xfrm>
            <a:off x="7263765" y="129369"/>
            <a:ext cx="1291590" cy="188119"/>
          </a:xfrm>
        </p:spPr>
        <p:txBody>
          <a:bodyPr>
            <a:noAutofit/>
          </a:bodyPr>
          <a:lstStyle>
            <a:lvl1pPr marL="0" indent="0" algn="r">
              <a:buFontTx/>
              <a:buNone/>
              <a:defRPr sz="900">
                <a:solidFill>
                  <a:schemeClr val="tx1"/>
                </a:solidFill>
                <a:latin typeface="+mj-lt"/>
              </a:defRPr>
            </a:lvl1pPr>
            <a:lvl2pPr marL="342900" indent="0" algn="l">
              <a:buFontTx/>
              <a:buNone/>
              <a:defRPr sz="900">
                <a:latin typeface="+mj-lt"/>
              </a:defRPr>
            </a:lvl2pPr>
            <a:lvl3pPr marL="685800" indent="0" algn="l">
              <a:buFontTx/>
              <a:buNone/>
              <a:defRPr sz="900">
                <a:latin typeface="+mj-lt"/>
              </a:defRPr>
            </a:lvl3pPr>
            <a:lvl4pPr marL="1028700" indent="0" algn="l">
              <a:buFontTx/>
              <a:buNone/>
              <a:defRPr sz="900">
                <a:latin typeface="+mj-lt"/>
              </a:defRPr>
            </a:lvl4pPr>
            <a:lvl5pPr marL="1371600" indent="0" algn="l">
              <a:buFontTx/>
              <a:buNone/>
              <a:defRPr sz="900">
                <a:latin typeface="+mj-lt"/>
              </a:defRPr>
            </a:lvl5pPr>
          </a:lstStyle>
          <a:p>
            <a:pPr lvl="0"/>
            <a:r>
              <a:rPr lang="nb-NO" dirty="0"/>
              <a:t>Dato: 31.12.2099 </a:t>
            </a:r>
          </a:p>
        </p:txBody>
      </p:sp>
      <p:pic>
        <p:nvPicPr>
          <p:cNvPr id="8" name="Bil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0200" y="4217400"/>
            <a:ext cx="7747254" cy="927766"/>
          </a:xfrm>
          <a:prstGeom prst="rect">
            <a:avLst/>
          </a:prstGeom>
        </p:spPr>
      </p:pic>
      <p:sp>
        <p:nvSpPr>
          <p:cNvPr id="9" name="Tittel 1"/>
          <p:cNvSpPr>
            <a:spLocks noGrp="1"/>
          </p:cNvSpPr>
          <p:nvPr>
            <p:ph type="ctrTitle" hasCustomPrompt="1"/>
          </p:nvPr>
        </p:nvSpPr>
        <p:spPr>
          <a:xfrm>
            <a:off x="2320530" y="2295983"/>
            <a:ext cx="4508897" cy="549381"/>
          </a:xfrm>
        </p:spPr>
        <p:txBody>
          <a:bodyPr rIns="360000" anchor="ctr" anchorCtr="1">
            <a:spAutoFit/>
          </a:bodyPr>
          <a:lstStyle>
            <a:lvl1pPr algn="ctr">
              <a:defRPr sz="3300">
                <a:solidFill>
                  <a:schemeClr val="tx1"/>
                </a:solidFill>
              </a:defRPr>
            </a:lvl1pPr>
          </a:lstStyle>
          <a:p>
            <a:r>
              <a:rPr lang="nb-NO" dirty="0"/>
              <a:t>Tittel</a:t>
            </a:r>
          </a:p>
        </p:txBody>
      </p:sp>
      <p:grpSp>
        <p:nvGrpSpPr>
          <p:cNvPr id="3" name="Gruppe 2">
            <a:extLst>
              <a:ext uri="{FF2B5EF4-FFF2-40B4-BE49-F238E27FC236}">
                <a16:creationId xmlns:a16="http://schemas.microsoft.com/office/drawing/2014/main" id="{56C7FB95-D7F3-490F-BBDD-5A1F8C3EDC5E}"/>
              </a:ext>
            </a:extLst>
          </p:cNvPr>
          <p:cNvGrpSpPr/>
          <p:nvPr userDrawn="1"/>
        </p:nvGrpSpPr>
        <p:grpSpPr>
          <a:xfrm>
            <a:off x="372205" y="505278"/>
            <a:ext cx="8397478" cy="4694509"/>
            <a:chOff x="496273" y="597503"/>
            <a:chExt cx="11196637" cy="6259345"/>
          </a:xfrm>
        </p:grpSpPr>
        <p:sp>
          <p:nvSpPr>
            <p:cNvPr id="10" name="Rektangel 9">
              <a:extLst>
                <a:ext uri="{FF2B5EF4-FFF2-40B4-BE49-F238E27FC236}">
                  <a16:creationId xmlns:a16="http://schemas.microsoft.com/office/drawing/2014/main" id="{A973E9CE-4008-4787-8B16-26698D98F57F}"/>
                </a:ext>
              </a:extLst>
            </p:cNvPr>
            <p:cNvSpPr/>
            <p:nvPr userDrawn="1"/>
          </p:nvSpPr>
          <p:spPr>
            <a:xfrm>
              <a:off x="496273" y="597503"/>
              <a:ext cx="11196637" cy="6228000"/>
            </a:xfrm>
            <a:prstGeom prst="rect">
              <a:avLst/>
            </a:prstGeom>
            <a:no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13"/>
            </a:p>
          </p:txBody>
        </p:sp>
        <p:pic>
          <p:nvPicPr>
            <p:cNvPr id="11" name="Bilde 10">
              <a:extLst>
                <a:ext uri="{FF2B5EF4-FFF2-40B4-BE49-F238E27FC236}">
                  <a16:creationId xmlns:a16="http://schemas.microsoft.com/office/drawing/2014/main" id="{2C81E904-B6EC-4A46-87C8-5F97E848D4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1164" y="5652000"/>
              <a:ext cx="10329672" cy="1204848"/>
            </a:xfrm>
            <a:prstGeom prst="rect">
              <a:avLst/>
            </a:prstGeom>
          </p:spPr>
        </p:pic>
      </p:grpSp>
      <p:sp>
        <p:nvSpPr>
          <p:cNvPr id="12" name="Plassholder for tekst 4">
            <a:extLst>
              <a:ext uri="{FF2B5EF4-FFF2-40B4-BE49-F238E27FC236}">
                <a16:creationId xmlns:a16="http://schemas.microsoft.com/office/drawing/2014/main" id="{8DCF9490-9A5D-4325-8788-2D542C6A98D3}"/>
              </a:ext>
            </a:extLst>
          </p:cNvPr>
          <p:cNvSpPr>
            <a:spLocks noGrp="1"/>
          </p:cNvSpPr>
          <p:nvPr>
            <p:ph type="body" sz="quarter" idx="14" hasCustomPrompt="1"/>
          </p:nvPr>
        </p:nvSpPr>
        <p:spPr>
          <a:xfrm>
            <a:off x="568820" y="129368"/>
            <a:ext cx="3364706" cy="238125"/>
          </a:xfrm>
        </p:spPr>
        <p:txBody>
          <a:bodyPr>
            <a:normAutofit/>
          </a:bodyPr>
          <a:lstStyle>
            <a:lvl1pPr marL="0" indent="0">
              <a:buNone/>
              <a:defRPr lang="nb-NO" sz="900" b="1" kern="1200" dirty="0">
                <a:solidFill>
                  <a:schemeClr val="tx1"/>
                </a:solidFill>
                <a:latin typeface="+mj-lt"/>
                <a:ea typeface="+mn-ea"/>
                <a:cs typeface="Arial" panose="020B0604020202020204" pitchFamily="34" charset="0"/>
              </a:defRPr>
            </a:lvl1pPr>
          </a:lstStyle>
          <a:p>
            <a:pPr lvl="0"/>
            <a:r>
              <a:rPr lang="nb-NO" dirty="0"/>
              <a:t>Skriv inn tittel – vises kun på første foil</a:t>
            </a:r>
          </a:p>
        </p:txBody>
      </p:sp>
    </p:spTree>
    <p:extLst>
      <p:ext uri="{BB962C8B-B14F-4D97-AF65-F5344CB8AC3E}">
        <p14:creationId xmlns:p14="http://schemas.microsoft.com/office/powerpoint/2010/main" val="1455874633"/>
      </p:ext>
    </p:extLst>
  </p:cSld>
  <p:clrMapOvr>
    <a:masterClrMapping/>
  </p:clrMapOvr>
  <p:extLst>
    <p:ext uri="{DCECCB84-F9BA-43D5-87BE-67443E8EF086}">
      <p15:sldGuideLst xmlns:p15="http://schemas.microsoft.com/office/powerpoint/2012/main">
        <p15:guide id="1" orient="horz" pos="232">
          <p15:clr>
            <a:srgbClr val="FBAE40"/>
          </p15:clr>
        </p15:guide>
        <p15:guide id="2" pos="302">
          <p15:clr>
            <a:srgbClr val="FBAE40"/>
          </p15:clr>
        </p15:guide>
        <p15:guide id="3" pos="3940">
          <p15:clr>
            <a:srgbClr val="FBAE40"/>
          </p15:clr>
        </p15:guide>
        <p15:guide id="4" pos="737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akk for meg">
    <p:bg>
      <p:bgPr>
        <a:solidFill>
          <a:schemeClr val="bg1"/>
        </a:solidFill>
        <a:effectLst/>
      </p:bgPr>
    </p:bg>
    <p:spTree>
      <p:nvGrpSpPr>
        <p:cNvPr id="1" name=""/>
        <p:cNvGrpSpPr/>
        <p:nvPr/>
      </p:nvGrpSpPr>
      <p:grpSpPr>
        <a:xfrm>
          <a:off x="0" y="0"/>
          <a:ext cx="0" cy="0"/>
          <a:chOff x="0" y="0"/>
          <a:chExt cx="0" cy="0"/>
        </a:xfrm>
      </p:grpSpPr>
      <p:sp>
        <p:nvSpPr>
          <p:cNvPr id="8" name="Plassholder for tekst 7"/>
          <p:cNvSpPr>
            <a:spLocks noGrp="1"/>
          </p:cNvSpPr>
          <p:nvPr>
            <p:ph type="body" sz="quarter" idx="10" hasCustomPrompt="1"/>
          </p:nvPr>
        </p:nvSpPr>
        <p:spPr>
          <a:xfrm>
            <a:off x="2433647" y="3331800"/>
            <a:ext cx="4287600" cy="280800"/>
          </a:xfrm>
          <a:noFill/>
          <a:ln>
            <a:noFill/>
          </a:ln>
        </p:spPr>
        <p:txBody>
          <a:bodyPr tIns="144000"/>
          <a:lstStyle>
            <a:lvl1pPr marL="0" indent="0" algn="ctr">
              <a:buNone/>
              <a:defRPr sz="750" baseline="0">
                <a:solidFill>
                  <a:srgbClr val="001B71"/>
                </a:solidFill>
                <a:latin typeface="Arial Black" panose="020B0A04020102020204" pitchFamily="34" charset="0"/>
              </a:defRPr>
            </a:lvl1pPr>
          </a:lstStyle>
          <a:p>
            <a:pPr lvl="0"/>
            <a:r>
              <a:rPr lang="nb-NO" dirty="0"/>
              <a:t>Spørsmål? Kontakt meg gjerne på navn.etternavn@asplanviak.no</a:t>
            </a:r>
          </a:p>
        </p:txBody>
      </p:sp>
      <p:sp>
        <p:nvSpPr>
          <p:cNvPr id="2" name="Tittel 1"/>
          <p:cNvSpPr>
            <a:spLocks noGrp="1"/>
          </p:cNvSpPr>
          <p:nvPr>
            <p:ph type="title" hasCustomPrompt="1"/>
          </p:nvPr>
        </p:nvSpPr>
        <p:spPr>
          <a:xfrm>
            <a:off x="2385272" y="1697614"/>
            <a:ext cx="4384350" cy="994172"/>
          </a:xfrm>
        </p:spPr>
        <p:txBody>
          <a:bodyPr anchor="ctr" anchorCtr="0"/>
          <a:lstStyle>
            <a:lvl1pPr algn="ctr">
              <a:defRPr sz="2700">
                <a:solidFill>
                  <a:schemeClr val="tx1"/>
                </a:solidFill>
              </a:defRPr>
            </a:lvl1pPr>
          </a:lstStyle>
          <a:p>
            <a:r>
              <a:rPr lang="nb-NO" dirty="0"/>
              <a:t>Avslutningstekst</a:t>
            </a:r>
          </a:p>
        </p:txBody>
      </p:sp>
      <p:sp>
        <p:nvSpPr>
          <p:cNvPr id="3" name="Rektangel 2"/>
          <p:cNvSpPr/>
          <p:nvPr userDrawn="1"/>
        </p:nvSpPr>
        <p:spPr>
          <a:xfrm>
            <a:off x="2385272" y="3331800"/>
            <a:ext cx="4384350" cy="291600"/>
          </a:xfrm>
          <a:prstGeom prst="rect">
            <a:avLst/>
          </a:prstGeom>
          <a:noFill/>
          <a:ln w="31750">
            <a:solidFill>
              <a:srgbClr val="001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b-NO" sz="1013" b="1" dirty="0"/>
          </a:p>
        </p:txBody>
      </p:sp>
    </p:spTree>
    <p:extLst>
      <p:ext uri="{BB962C8B-B14F-4D97-AF65-F5344CB8AC3E}">
        <p14:creationId xmlns:p14="http://schemas.microsoft.com/office/powerpoint/2010/main" val="3944389014"/>
      </p:ext>
    </p:extLst>
  </p:cSld>
  <p:clrMapOvr>
    <a:masterClrMapping/>
  </p:clrMapOvr>
  <p:extLst>
    <p:ext uri="{DCECCB84-F9BA-43D5-87BE-67443E8EF086}">
      <p15:sldGuideLst xmlns:p15="http://schemas.microsoft.com/office/powerpoint/2012/main">
        <p15:guide id="1" orient="horz" pos="295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C9F65A-316E-4240-973E-F712B08A35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27" y="-39461"/>
            <a:ext cx="9141713" cy="5143499"/>
          </a:xfrm>
          <a:prstGeom prst="rect">
            <a:avLst/>
          </a:prstGeom>
        </p:spPr>
      </p:pic>
      <p:sp>
        <p:nvSpPr>
          <p:cNvPr id="16" name="Title 1"/>
          <p:cNvSpPr>
            <a:spLocks noGrp="1"/>
          </p:cNvSpPr>
          <p:nvPr>
            <p:ph type="ctrTitle"/>
          </p:nvPr>
        </p:nvSpPr>
        <p:spPr>
          <a:xfrm>
            <a:off x="438150" y="3446496"/>
            <a:ext cx="8204382" cy="1039416"/>
          </a:xfrm>
        </p:spPr>
        <p:txBody>
          <a:bodyPr anchor="b"/>
          <a:lstStyle>
            <a:lvl1pPr algn="l">
              <a:defRPr sz="3375">
                <a:solidFill>
                  <a:schemeClr val="bg1"/>
                </a:solidFill>
              </a:defRPr>
            </a:lvl1pPr>
          </a:lstStyle>
          <a:p>
            <a:r>
              <a:rPr lang="en-US" dirty="0"/>
              <a:t>Click to edit Master title style</a:t>
            </a:r>
          </a:p>
        </p:txBody>
      </p:sp>
      <p:sp>
        <p:nvSpPr>
          <p:cNvPr id="17" name="Subtitle 2"/>
          <p:cNvSpPr>
            <a:spLocks noGrp="1"/>
          </p:cNvSpPr>
          <p:nvPr>
            <p:ph type="subTitle" idx="1"/>
          </p:nvPr>
        </p:nvSpPr>
        <p:spPr>
          <a:xfrm>
            <a:off x="438150" y="4485912"/>
            <a:ext cx="8204382" cy="300038"/>
          </a:xfrm>
        </p:spPr>
        <p:txBody>
          <a:bodyPr>
            <a:noAutofit/>
          </a:bodyPr>
          <a:lstStyle>
            <a:lvl1pPr marL="0" indent="0" algn="l">
              <a:buNone/>
              <a:defRPr sz="1800" b="0" i="1">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23" name="Text Placeholder 7"/>
          <p:cNvSpPr>
            <a:spLocks noGrp="1"/>
          </p:cNvSpPr>
          <p:nvPr>
            <p:ph type="body" sz="quarter" idx="14" hasCustomPrompt="1"/>
          </p:nvPr>
        </p:nvSpPr>
        <p:spPr>
          <a:xfrm>
            <a:off x="4788082" y="4881200"/>
            <a:ext cx="3854450" cy="262301"/>
          </a:xfrm>
        </p:spPr>
        <p:txBody>
          <a:bodyPr>
            <a:noAutofit/>
          </a:bodyPr>
          <a:lstStyle>
            <a:lvl1pPr marL="0" indent="0" algn="r">
              <a:buNone/>
              <a:defRPr sz="1050" b="0" i="0">
                <a:solidFill>
                  <a:schemeClr val="bg1"/>
                </a:solidFill>
              </a:defRPr>
            </a:lvl1pPr>
          </a:lstStyle>
          <a:p>
            <a:pPr lvl="0"/>
            <a:r>
              <a:rPr lang="en-US" dirty="0"/>
              <a:t>Date</a:t>
            </a:r>
          </a:p>
        </p:txBody>
      </p:sp>
      <p:sp>
        <p:nvSpPr>
          <p:cNvPr id="26" name="Freeform 14"/>
          <p:cNvSpPr>
            <a:spLocks/>
          </p:cNvSpPr>
          <p:nvPr/>
        </p:nvSpPr>
        <p:spPr bwMode="auto">
          <a:xfrm>
            <a:off x="3941762" y="4396979"/>
            <a:ext cx="4351338" cy="1141809"/>
          </a:xfrm>
          <a:custGeom>
            <a:avLst/>
            <a:gdLst>
              <a:gd name="T0" fmla="*/ 0 w 2741"/>
              <a:gd name="T1" fmla="*/ 959 h 959"/>
              <a:gd name="T2" fmla="*/ 2239 w 2741"/>
              <a:gd name="T3" fmla="*/ 959 h 959"/>
              <a:gd name="T4" fmla="*/ 2741 w 2741"/>
              <a:gd name="T5" fmla="*/ 2 h 959"/>
              <a:gd name="T6" fmla="*/ 929 w 2741"/>
              <a:gd name="T7" fmla="*/ 0 h 959"/>
            </a:gdLst>
            <a:ahLst/>
            <a:cxnLst>
              <a:cxn ang="0">
                <a:pos x="T0" y="T1"/>
              </a:cxn>
              <a:cxn ang="0">
                <a:pos x="T2" y="T3"/>
              </a:cxn>
              <a:cxn ang="0">
                <a:pos x="T4" y="T5"/>
              </a:cxn>
              <a:cxn ang="0">
                <a:pos x="T6" y="T7"/>
              </a:cxn>
            </a:cxnLst>
            <a:rect l="0" t="0" r="r" b="b"/>
            <a:pathLst>
              <a:path w="2741" h="959">
                <a:moveTo>
                  <a:pt x="0" y="959"/>
                </a:moveTo>
                <a:lnTo>
                  <a:pt x="2239" y="959"/>
                </a:lnTo>
                <a:lnTo>
                  <a:pt x="2741" y="2"/>
                </a:lnTo>
                <a:lnTo>
                  <a:pt x="9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013" dirty="0">
              <a:solidFill>
                <a:prstClr val="black"/>
              </a:solidFill>
            </a:endParaRPr>
          </a:p>
        </p:txBody>
      </p:sp>
      <p:pic>
        <p:nvPicPr>
          <p:cNvPr id="3" name="Picture 2"/>
          <p:cNvPicPr>
            <a:picLocks noChangeAspect="1"/>
          </p:cNvPicPr>
          <p:nvPr userDrawn="1"/>
        </p:nvPicPr>
        <p:blipFill>
          <a:blip r:embed="rId3"/>
          <a:stretch>
            <a:fillRect/>
          </a:stretch>
        </p:blipFill>
        <p:spPr>
          <a:xfrm>
            <a:off x="2679168" y="-47625"/>
            <a:ext cx="6471427" cy="1766331"/>
          </a:xfrm>
          <a:prstGeom prst="rect">
            <a:avLst/>
          </a:prstGeom>
        </p:spPr>
      </p:pic>
      <p:pic>
        <p:nvPicPr>
          <p:cNvPr id="9" name="Picture 8"/>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7238" y="-47625"/>
            <a:ext cx="3226688" cy="1766331"/>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34736" y="262403"/>
            <a:ext cx="1118507" cy="1118507"/>
          </a:xfrm>
          <a:prstGeom prst="rect">
            <a:avLst/>
          </a:prstGeom>
        </p:spPr>
      </p:pic>
    </p:spTree>
    <p:extLst>
      <p:ext uri="{BB962C8B-B14F-4D97-AF65-F5344CB8AC3E}">
        <p14:creationId xmlns:p14="http://schemas.microsoft.com/office/powerpoint/2010/main" val="92701532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533400" y="4400550"/>
            <a:ext cx="8153400" cy="400050"/>
          </a:xfrm>
        </p:spPr>
        <p:txBody>
          <a:bodyPr/>
          <a:lstStyle>
            <a:lvl1pPr marL="0" indent="0" algn="l">
              <a:buNone/>
              <a:defRPr b="0"/>
            </a:lvl1pPr>
            <a:lvl5pPr marL="1200150" indent="0">
              <a:buNone/>
              <a:defRPr/>
            </a:lvl5pPr>
          </a:lstStyle>
          <a:p>
            <a:pPr lvl="0"/>
            <a:r>
              <a:rPr lang="en-US" dirty="0"/>
              <a:t>Click to edit Master text styles</a:t>
            </a:r>
          </a:p>
        </p:txBody>
      </p:sp>
      <p:sp>
        <p:nvSpPr>
          <p:cNvPr id="17" name="Text Placeholder 15"/>
          <p:cNvSpPr>
            <a:spLocks noGrp="1"/>
          </p:cNvSpPr>
          <p:nvPr>
            <p:ph type="body" sz="quarter" idx="14"/>
          </p:nvPr>
        </p:nvSpPr>
        <p:spPr>
          <a:xfrm>
            <a:off x="599326" y="948434"/>
            <a:ext cx="1981200" cy="171450"/>
          </a:xfrm>
        </p:spPr>
        <p:txBody>
          <a:bodyPr>
            <a:noAutofit/>
          </a:bodyPr>
          <a:lstStyle>
            <a:lvl1pPr marL="0" indent="0">
              <a:buNone/>
              <a:defRPr sz="900" b="1"/>
            </a:lvl1pPr>
          </a:lstStyle>
          <a:p>
            <a:pPr lvl="0"/>
            <a:endParaRPr lang="en-US" dirty="0"/>
          </a:p>
        </p:txBody>
      </p:sp>
    </p:spTree>
    <p:extLst>
      <p:ext uri="{BB962C8B-B14F-4D97-AF65-F5344CB8AC3E}">
        <p14:creationId xmlns:p14="http://schemas.microsoft.com/office/powerpoint/2010/main" val="2289813223"/>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ght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E4990A-83EC-4CF6-8A11-3E506D4811BA}"/>
              </a:ext>
            </a:extLst>
          </p:cNvPr>
          <p:cNvSpPr/>
          <p:nvPr userDrawn="1"/>
        </p:nvSpPr>
        <p:spPr>
          <a:xfrm>
            <a:off x="0" y="0"/>
            <a:ext cx="9144000" cy="1115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 name="Title 1"/>
          <p:cNvSpPr>
            <a:spLocks noGrp="1"/>
          </p:cNvSpPr>
          <p:nvPr>
            <p:ph type="title"/>
          </p:nvPr>
        </p:nvSpPr>
        <p:spPr>
          <a:xfrm>
            <a:off x="352514" y="76994"/>
            <a:ext cx="4063525" cy="894557"/>
          </a:xfrm>
        </p:spPr>
        <p:txBody>
          <a:bodyPr anchor="ctr">
            <a:normAutofit/>
          </a:bodyPr>
          <a:lstStyle>
            <a:lvl1pPr algn="l">
              <a:defRPr sz="2400" b="1">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276470" y="1257300"/>
            <a:ext cx="4139569" cy="3075418"/>
          </a:xfrm>
        </p:spPr>
        <p:txBody>
          <a:bodyPr/>
          <a:lstStyle>
            <a:lvl1pPr>
              <a:spcBef>
                <a:spcPts val="135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C2B892E8-9715-47C7-A78C-DA948A8FBB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28033" y="691742"/>
            <a:ext cx="274733" cy="329681"/>
          </a:xfrm>
          <a:prstGeom prst="rect">
            <a:avLst/>
          </a:prstGeom>
        </p:spPr>
      </p:pic>
      <p:pic>
        <p:nvPicPr>
          <p:cNvPr id="6" name="Graphic 5">
            <a:extLst>
              <a:ext uri="{FF2B5EF4-FFF2-40B4-BE49-F238E27FC236}">
                <a16:creationId xmlns:a16="http://schemas.microsoft.com/office/drawing/2014/main" id="{0B8EBF42-5F0A-4402-BDB7-FB73220DB1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76471" y="76994"/>
            <a:ext cx="274733" cy="329681"/>
          </a:xfrm>
          <a:prstGeom prst="rect">
            <a:avLst/>
          </a:prstGeom>
        </p:spPr>
      </p:pic>
      <p:pic>
        <p:nvPicPr>
          <p:cNvPr id="7" name="Graphic 6">
            <a:extLst>
              <a:ext uri="{FF2B5EF4-FFF2-40B4-BE49-F238E27FC236}">
                <a16:creationId xmlns:a16="http://schemas.microsoft.com/office/drawing/2014/main" id="{0BD6BF17-427F-41EC-9312-13A844F1F3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6470" y="691742"/>
            <a:ext cx="274733" cy="329681"/>
          </a:xfrm>
          <a:prstGeom prst="rect">
            <a:avLst/>
          </a:prstGeom>
        </p:spPr>
      </p:pic>
      <p:pic>
        <p:nvPicPr>
          <p:cNvPr id="8" name="Graphic 7">
            <a:extLst>
              <a:ext uri="{FF2B5EF4-FFF2-40B4-BE49-F238E27FC236}">
                <a16:creationId xmlns:a16="http://schemas.microsoft.com/office/drawing/2014/main" id="{18D31C9F-7F8B-44DD-B4A3-0237BFD959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flipH="1">
            <a:off x="4228033" y="76994"/>
            <a:ext cx="274733" cy="329681"/>
          </a:xfrm>
          <a:prstGeom prst="rect">
            <a:avLst/>
          </a:prstGeom>
        </p:spPr>
      </p:pic>
      <p:sp>
        <p:nvSpPr>
          <p:cNvPr id="9" name="Rectangle 8">
            <a:extLst>
              <a:ext uri="{FF2B5EF4-FFF2-40B4-BE49-F238E27FC236}">
                <a16:creationId xmlns:a16="http://schemas.microsoft.com/office/drawing/2014/main" id="{88F08ACF-4218-40CF-931D-F3283CB2FF6A}"/>
              </a:ext>
            </a:extLst>
          </p:cNvPr>
          <p:cNvSpPr/>
          <p:nvPr userDrawn="1"/>
        </p:nvSpPr>
        <p:spPr>
          <a:xfrm>
            <a:off x="4762144" y="0"/>
            <a:ext cx="438185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0" name="Rectangle 9">
            <a:extLst>
              <a:ext uri="{FF2B5EF4-FFF2-40B4-BE49-F238E27FC236}">
                <a16:creationId xmlns:a16="http://schemas.microsoft.com/office/drawing/2014/main" id="{D641E9EB-F409-469D-AA3C-FA4FEA0B7FFB}"/>
              </a:ext>
            </a:extLst>
          </p:cNvPr>
          <p:cNvSpPr/>
          <p:nvPr userDrawn="1"/>
        </p:nvSpPr>
        <p:spPr>
          <a:xfrm>
            <a:off x="1" y="5101839"/>
            <a:ext cx="9144000" cy="4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1" name="TextBox 10">
            <a:extLst>
              <a:ext uri="{FF2B5EF4-FFF2-40B4-BE49-F238E27FC236}">
                <a16:creationId xmlns:a16="http://schemas.microsoft.com/office/drawing/2014/main" id="{8EA7A9E8-BAB4-4545-9A4B-1E5D4481B018}"/>
              </a:ext>
            </a:extLst>
          </p:cNvPr>
          <p:cNvSpPr txBox="1"/>
          <p:nvPr userDrawn="1"/>
        </p:nvSpPr>
        <p:spPr>
          <a:xfrm>
            <a:off x="8605280" y="4736963"/>
            <a:ext cx="440267" cy="230832"/>
          </a:xfrm>
          <a:prstGeom prst="rect">
            <a:avLst/>
          </a:prstGeom>
          <a:noFill/>
        </p:spPr>
        <p:txBody>
          <a:bodyPr wrap="square" rtlCol="0">
            <a:spAutoFit/>
          </a:bodyPr>
          <a:lstStyle/>
          <a:p>
            <a:pPr algn="ctr"/>
            <a:fld id="{E123B50A-269E-4CEA-B042-34E83D64DBCC}" type="slidenum">
              <a:rPr lang="en-US" sz="900" smtClean="0">
                <a:solidFill>
                  <a:prstClr val="white"/>
                </a:solidFill>
              </a:rPr>
              <a:pPr algn="ctr"/>
              <a:t>‹#›</a:t>
            </a:fld>
            <a:endParaRPr lang="en-US" sz="900" dirty="0">
              <a:solidFill>
                <a:prstClr val="white"/>
              </a:solidFill>
            </a:endParaRPr>
          </a:p>
        </p:txBody>
      </p:sp>
      <p:pic>
        <p:nvPicPr>
          <p:cNvPr id="12" name="Graphic 11">
            <a:extLst>
              <a:ext uri="{FF2B5EF4-FFF2-40B4-BE49-F238E27FC236}">
                <a16:creationId xmlns:a16="http://schemas.microsoft.com/office/drawing/2014/main" id="{CEE7EF83-58C2-4E21-BAE3-2E44BA65F8F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689682" y="4713100"/>
            <a:ext cx="271463" cy="271463"/>
          </a:xfrm>
          <a:prstGeom prst="rect">
            <a:avLst/>
          </a:prstGeom>
        </p:spPr>
      </p:pic>
      <p:sp>
        <p:nvSpPr>
          <p:cNvPr id="14" name="Content Placeholder 13">
            <a:extLst>
              <a:ext uri="{FF2B5EF4-FFF2-40B4-BE49-F238E27FC236}">
                <a16:creationId xmlns:a16="http://schemas.microsoft.com/office/drawing/2014/main" id="{B7360A6D-943E-4B69-814D-3CBD805CF0CE}"/>
              </a:ext>
            </a:extLst>
          </p:cNvPr>
          <p:cNvSpPr>
            <a:spLocks noGrp="1"/>
          </p:cNvSpPr>
          <p:nvPr>
            <p:ph sz="quarter" idx="10" hasCustomPrompt="1"/>
          </p:nvPr>
        </p:nvSpPr>
        <p:spPr>
          <a:xfrm>
            <a:off x="5197667" y="198788"/>
            <a:ext cx="3506226" cy="4397035"/>
          </a:xfrm>
        </p:spPr>
        <p:txBody>
          <a:bodyPr>
            <a:normAutofit/>
          </a:bodyPr>
          <a:lstStyle>
            <a:lvl1pPr marL="0" indent="0" algn="ctr">
              <a:lnSpc>
                <a:spcPct val="150000"/>
              </a:lnSpc>
              <a:spcBef>
                <a:spcPts val="2700"/>
              </a:spcBef>
              <a:buNone/>
              <a:defRPr sz="3000" b="1">
                <a:solidFill>
                  <a:schemeClr val="bg1"/>
                </a:solidFill>
                <a:effectLst>
                  <a:outerShdw blurRad="38100" dist="38100" dir="2700000" algn="tl">
                    <a:srgbClr val="000000">
                      <a:alpha val="43137"/>
                    </a:srgbClr>
                  </a:outerShdw>
                </a:effectLst>
              </a:defRPr>
            </a:lvl1pPr>
            <a:lvl2pPr marL="342900" indent="0">
              <a:buNone/>
              <a:defRPr/>
            </a:lvl2pPr>
            <a:lvl3pPr marL="685800" indent="0">
              <a:buNone/>
              <a:defRPr/>
            </a:lvl3pPr>
            <a:lvl4pPr marL="901304" indent="0">
              <a:buNone/>
              <a:defRPr/>
            </a:lvl4pPr>
            <a:lvl5pPr marL="1117997" indent="0">
              <a:buNone/>
              <a:defRPr/>
            </a:lvl5pPr>
          </a:lstStyle>
          <a:p>
            <a:pPr lvl="0"/>
            <a:r>
              <a:rPr lang="en-US" dirty="0"/>
              <a:t>Callout box for pull-quote/ highlighted information</a:t>
            </a:r>
          </a:p>
        </p:txBody>
      </p:sp>
    </p:spTree>
    <p:extLst>
      <p:ext uri="{BB962C8B-B14F-4D97-AF65-F5344CB8AC3E}">
        <p14:creationId xmlns:p14="http://schemas.microsoft.com/office/powerpoint/2010/main" val="4217485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204" y="262393"/>
            <a:ext cx="8229599" cy="549816"/>
          </a:xfrm>
          <a:prstGeom prst="rect">
            <a:avLst/>
          </a:prstGeom>
        </p:spPr>
        <p:txBody>
          <a:bodyPr vert="horz" lIns="91440" tIns="45720" rIns="91440" bIns="45720" rtlCol="0" anchor="ctr">
            <a:normAutofit/>
          </a:bodyPr>
          <a:lstStyle/>
          <a:p>
            <a:r>
              <a:rPr lang="en-US" dirty="0"/>
              <a:t>Click to edit Master title style</a:t>
            </a:r>
          </a:p>
        </p:txBody>
      </p:sp>
      <p:sp>
        <p:nvSpPr>
          <p:cNvPr id="13" name="Text Placeholder 2"/>
          <p:cNvSpPr>
            <a:spLocks noGrp="1"/>
          </p:cNvSpPr>
          <p:nvPr>
            <p:ph idx="1"/>
          </p:nvPr>
        </p:nvSpPr>
        <p:spPr>
          <a:xfrm>
            <a:off x="457200" y="886559"/>
            <a:ext cx="8229600" cy="36409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679434" y="4676337"/>
            <a:ext cx="405156" cy="211166"/>
          </a:xfrm>
          <a:prstGeom prst="rect">
            <a:avLst/>
          </a:prstGeom>
        </p:spPr>
        <p:txBody>
          <a:bodyPr anchor="ctr"/>
          <a:lstStyle>
            <a:lvl1pPr>
              <a:defRPr sz="563">
                <a:solidFill>
                  <a:schemeClr val="bg1">
                    <a:lumMod val="50000"/>
                  </a:schemeClr>
                </a:solidFill>
              </a:defRPr>
            </a:lvl1pPr>
          </a:lstStyle>
          <a:p>
            <a:fld id="{1114828C-5D78-9B49-B11B-F71E2B02E95C}" type="slidenum">
              <a:rPr lang="en-US" smtClean="0"/>
              <a:pPr/>
              <a:t>‹#›</a:t>
            </a:fld>
            <a:endParaRPr lang="en-US" dirty="0"/>
          </a:p>
        </p:txBody>
      </p:sp>
    </p:spTree>
    <p:extLst>
      <p:ext uri="{BB962C8B-B14F-4D97-AF65-F5344CB8AC3E}">
        <p14:creationId xmlns:p14="http://schemas.microsoft.com/office/powerpoint/2010/main" val="469483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223" cy="51435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H="1" flipV="1">
            <a:off x="0" y="0"/>
            <a:ext cx="9144000" cy="51435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Title 4"/>
          <p:cNvSpPr>
            <a:spLocks noGrp="1"/>
          </p:cNvSpPr>
          <p:nvPr>
            <p:ph type="title"/>
          </p:nvPr>
        </p:nvSpPr>
        <p:spPr/>
        <p:txBody>
          <a:bodyPr/>
          <a:lstStyle/>
          <a:p>
            <a:r>
              <a:rPr lang="en-US" dirty="0"/>
              <a:t>Click to edit Master title style</a:t>
            </a:r>
          </a:p>
        </p:txBody>
      </p:sp>
      <p:sp>
        <p:nvSpPr>
          <p:cNvPr id="4" name="Slide Number Placeholder 5"/>
          <p:cNvSpPr>
            <a:spLocks noGrp="1"/>
          </p:cNvSpPr>
          <p:nvPr>
            <p:ph type="sldNum" sz="quarter" idx="4"/>
          </p:nvPr>
        </p:nvSpPr>
        <p:spPr>
          <a:xfrm>
            <a:off x="6858000" y="4767264"/>
            <a:ext cx="2133600" cy="273844"/>
          </a:xfrm>
          <a:prstGeom prst="rect">
            <a:avLst/>
          </a:prstGeom>
        </p:spPr>
        <p:txBody>
          <a:bodyPr/>
          <a:lstStyle>
            <a:lvl1pPr algn="r">
              <a:defRPr sz="1200"/>
            </a:lvl1pPr>
          </a:lstStyle>
          <a:p>
            <a:fld id="{8D98FCF7-612E-417D-8DE6-C893F30CB42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154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p:cNvSpPr txBox="1"/>
          <p:nvPr userDrawn="1"/>
        </p:nvSpPr>
        <p:spPr>
          <a:xfrm>
            <a:off x="6159501" y="1076325"/>
            <a:ext cx="184731" cy="248209"/>
          </a:xfrm>
          <a:prstGeom prst="rect">
            <a:avLst/>
          </a:prstGeom>
          <a:noFill/>
        </p:spPr>
        <p:txBody>
          <a:bodyPr wrap="none" rtlCol="0">
            <a:spAutoFit/>
          </a:bodyPr>
          <a:lstStyle/>
          <a:p>
            <a:endParaRPr lang="en-US" sz="1013" dirty="0"/>
          </a:p>
        </p:txBody>
      </p:sp>
      <p:sp>
        <p:nvSpPr>
          <p:cNvPr id="23" name="Slide Number Placeholder 5"/>
          <p:cNvSpPr txBox="1">
            <a:spLocks/>
          </p:cNvSpPr>
          <p:nvPr userDrawn="1"/>
        </p:nvSpPr>
        <p:spPr>
          <a:xfrm>
            <a:off x="1295400" y="4867617"/>
            <a:ext cx="358840" cy="161583"/>
          </a:xfrm>
          <a:prstGeom prst="rect">
            <a:avLst/>
          </a:prstGeom>
        </p:spPr>
        <p:txBody>
          <a:bodyPr vert="horz" lIns="0" tIns="0" rIns="0" bIns="0" rtlCol="0" anchor="ctr">
            <a:spAutoFit/>
          </a:bodyPr>
          <a:lstStyle>
            <a:defPPr>
              <a:defRPr lang="en-US"/>
            </a:defPPr>
            <a:lvl1pPr marL="0" algn="l" defTabSz="914400" rtl="0" eaLnBrk="1" latinLnBrk="0" hangingPunct="1">
              <a:defRPr sz="1400" b="1" i="0" kern="1200">
                <a:solidFill>
                  <a:schemeClr val="accent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E92F51-9D7A-4895-B642-F19EBC2F5403}" type="slidenum">
              <a:rPr lang="en-US" sz="1050" smtClean="0">
                <a:solidFill>
                  <a:srgbClr val="009969"/>
                </a:solidFill>
              </a:rPr>
              <a:pPr/>
              <a:t>‹#›</a:t>
            </a:fld>
            <a:endParaRPr lang="en-US" sz="1050" dirty="0">
              <a:solidFill>
                <a:srgbClr val="009969"/>
              </a:solidFill>
            </a:endParaRPr>
          </a:p>
        </p:txBody>
      </p:sp>
      <p:sp>
        <p:nvSpPr>
          <p:cNvPr id="24" name="Rectangle 23"/>
          <p:cNvSpPr/>
          <p:nvPr userDrawn="1"/>
        </p:nvSpPr>
        <p:spPr>
          <a:xfrm>
            <a:off x="1524001" y="4867617"/>
            <a:ext cx="1934825" cy="161583"/>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050" b="0" i="0" dirty="0">
                <a:solidFill>
                  <a:schemeClr val="bg1">
                    <a:lumMod val="75000"/>
                  </a:schemeClr>
                </a:solidFill>
              </a:rPr>
              <a:t>I</a:t>
            </a:r>
            <a:r>
              <a:rPr lang="en-US" sz="1050" b="1" dirty="0">
                <a:solidFill>
                  <a:schemeClr val="bg1">
                    <a:lumMod val="65000"/>
                  </a:schemeClr>
                </a:solidFill>
              </a:rPr>
              <a:t>  </a:t>
            </a:r>
            <a:r>
              <a:rPr lang="en-US" sz="1050" b="1" dirty="0">
                <a:solidFill>
                  <a:schemeClr val="bg1">
                    <a:lumMod val="50000"/>
                  </a:schemeClr>
                </a:solidFill>
              </a:rPr>
              <a:t>Local Road Safety Initiatives</a:t>
            </a:r>
          </a:p>
        </p:txBody>
      </p:sp>
      <p:sp>
        <p:nvSpPr>
          <p:cNvPr id="4" name="TextBox 3"/>
          <p:cNvSpPr txBox="1"/>
          <p:nvPr userDrawn="1"/>
        </p:nvSpPr>
        <p:spPr>
          <a:xfrm>
            <a:off x="10439401" y="5264151"/>
            <a:ext cx="184731" cy="248209"/>
          </a:xfrm>
          <a:prstGeom prst="rect">
            <a:avLst/>
          </a:prstGeom>
          <a:noFill/>
        </p:spPr>
        <p:txBody>
          <a:bodyPr wrap="none" rtlCol="0">
            <a:spAutoFit/>
          </a:bodyPr>
          <a:lstStyle/>
          <a:p>
            <a:endParaRPr lang="en-US" sz="1013" dirty="0"/>
          </a:p>
        </p:txBody>
      </p:sp>
      <p:sp>
        <p:nvSpPr>
          <p:cNvPr id="12" name="Title 1"/>
          <p:cNvSpPr txBox="1">
            <a:spLocks/>
          </p:cNvSpPr>
          <p:nvPr userDrawn="1"/>
        </p:nvSpPr>
        <p:spPr bwMode="auto">
          <a:xfrm>
            <a:off x="533400" y="1600200"/>
            <a:ext cx="8229600" cy="857250"/>
          </a:xfrm>
          <a:prstGeom prst="rect">
            <a:avLst/>
          </a:prstGeom>
          <a:solidFill>
            <a:srgbClr val="009969"/>
          </a:solidFill>
          <a:ln w="9525">
            <a:noFill/>
            <a:miter lim="800000"/>
            <a:headEnd/>
            <a:tailEnd/>
          </a:ln>
        </p:spPr>
        <p:txBody>
          <a:bodyPr vert="horz" wrap="square" lIns="274320" tIns="68580" rIns="274320" bIns="0" numCol="1" anchor="b" anchorCtr="0" compatLnSpc="1">
            <a:prstTxWarp prst="textNoShape">
              <a:avLst/>
            </a:prstTxWarp>
          </a:bodyPr>
          <a:lstStyle>
            <a:lvl1pPr algn="l" rtl="0" eaLnBrk="1" fontAlgn="base" hangingPunct="1">
              <a:spcBef>
                <a:spcPct val="0"/>
              </a:spcBef>
              <a:spcAft>
                <a:spcPct val="0"/>
              </a:spcAft>
              <a:defRPr sz="34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189" algn="ctr" rtl="0" eaLnBrk="1" fontAlgn="base" hangingPunct="1">
              <a:spcBef>
                <a:spcPct val="0"/>
              </a:spcBef>
              <a:spcAft>
                <a:spcPct val="0"/>
              </a:spcAft>
              <a:defRPr sz="4000" b="1">
                <a:solidFill>
                  <a:schemeClr val="bg1"/>
                </a:solidFill>
                <a:latin typeface="Georgia" pitchFamily="18" charset="0"/>
              </a:defRPr>
            </a:lvl6pPr>
            <a:lvl7pPr marL="914377" algn="ctr" rtl="0" eaLnBrk="1" fontAlgn="base" hangingPunct="1">
              <a:spcBef>
                <a:spcPct val="0"/>
              </a:spcBef>
              <a:spcAft>
                <a:spcPct val="0"/>
              </a:spcAft>
              <a:defRPr sz="4000" b="1">
                <a:solidFill>
                  <a:schemeClr val="bg1"/>
                </a:solidFill>
                <a:latin typeface="Georgia" pitchFamily="18" charset="0"/>
              </a:defRPr>
            </a:lvl7pPr>
            <a:lvl8pPr marL="1371566" algn="ctr" rtl="0" eaLnBrk="1" fontAlgn="base" hangingPunct="1">
              <a:spcBef>
                <a:spcPct val="0"/>
              </a:spcBef>
              <a:spcAft>
                <a:spcPct val="0"/>
              </a:spcAft>
              <a:defRPr sz="4000" b="1">
                <a:solidFill>
                  <a:schemeClr val="bg1"/>
                </a:solidFill>
                <a:latin typeface="Georgia" pitchFamily="18" charset="0"/>
              </a:defRPr>
            </a:lvl8pPr>
            <a:lvl9pPr marL="1828754" algn="ctr" rtl="0" eaLnBrk="1" fontAlgn="base" hangingPunct="1">
              <a:spcBef>
                <a:spcPct val="0"/>
              </a:spcBef>
              <a:spcAft>
                <a:spcPct val="0"/>
              </a:spcAft>
              <a:defRPr sz="4000" b="1">
                <a:solidFill>
                  <a:schemeClr val="bg1"/>
                </a:solidFill>
                <a:latin typeface="Georgia"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2550" b="0" i="0" u="none" strike="noStrike" kern="0" cap="all" spc="0" normalizeH="0" baseline="0" noProof="0" dirty="0">
              <a:ln>
                <a:noFill/>
              </a:ln>
              <a:solidFill>
                <a:sysClr val="window" lastClr="FFFFFF"/>
              </a:solidFill>
              <a:effectLst/>
              <a:uLnTx/>
              <a:uFillTx/>
              <a:latin typeface="Trebuchet MS" panose="020B0603020202020204"/>
              <a:ea typeface="+mj-ea"/>
              <a:cs typeface="+mj-cs"/>
            </a:endParaRPr>
          </a:p>
        </p:txBody>
      </p:sp>
    </p:spTree>
    <p:extLst>
      <p:ext uri="{BB962C8B-B14F-4D97-AF65-F5344CB8AC3E}">
        <p14:creationId xmlns:p14="http://schemas.microsoft.com/office/powerpoint/2010/main" val="4040554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2223" cy="5143500"/>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252912"/>
            <a:ext cx="9144000" cy="890587"/>
          </a:xfrm>
          <a:prstGeom prst="rect">
            <a:avLst/>
          </a:prstGeom>
        </p:spPr>
      </p:pic>
      <p:sp>
        <p:nvSpPr>
          <p:cNvPr id="2" name="Title 1"/>
          <p:cNvSpPr>
            <a:spLocks noGrp="1"/>
          </p:cNvSpPr>
          <p:nvPr>
            <p:ph type="ctrTitle"/>
          </p:nvPr>
        </p:nvSpPr>
        <p:spPr>
          <a:xfrm>
            <a:off x="1143000" y="841772"/>
            <a:ext cx="6858000" cy="1790700"/>
          </a:xfrm>
        </p:spPr>
        <p:txBody>
          <a:bodyPr anchor="b"/>
          <a:lstStyle>
            <a:lvl1pPr algn="ctr">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53704"/>
            <a:ext cx="7886700" cy="2139553"/>
          </a:xfrm>
        </p:spPr>
        <p:txBody>
          <a:bodyPr anchor="b"/>
          <a:lstStyle>
            <a:lvl1pPr>
              <a:defRPr sz="4500"/>
            </a:lvl1pPr>
          </a:lstStyle>
          <a:p>
            <a:r>
              <a:rPr lang="en-US" dirty="0"/>
              <a:t>Click to edit Master title style</a:t>
            </a:r>
          </a:p>
        </p:txBody>
      </p:sp>
      <p:sp>
        <p:nvSpPr>
          <p:cNvPr id="3" name="Text Placeholder 2"/>
          <p:cNvSpPr>
            <a:spLocks noGrp="1"/>
          </p:cNvSpPr>
          <p:nvPr>
            <p:ph type="body" idx="1"/>
          </p:nvPr>
        </p:nvSpPr>
        <p:spPr>
          <a:xfrm>
            <a:off x="623888" y="32134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2928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29284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45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45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29558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0" y="4252912"/>
            <a:ext cx="9144000" cy="890587"/>
          </a:xfrm>
          <a:prstGeom prst="rect">
            <a:avLst/>
          </a:prstGeom>
        </p:spPr>
      </p:pic>
    </p:spTree>
    <p:extLst>
      <p:ext uri="{BB962C8B-B14F-4D97-AF65-F5344CB8AC3E}">
        <p14:creationId xmlns:p14="http://schemas.microsoft.com/office/powerpoint/2010/main" val="791431493"/>
      </p:ext>
    </p:extLst>
  </p:cSld>
  <p:clrMap bg1="lt1" tx1="dk1" bg2="lt2" tx2="dk2" accent1="accent1" accent2="accent2" accent3="accent3" accent4="accent4" accent5="accent5" accent6="accent6" hlink="hlink" folHlink="folHlink"/>
  <p:sldLayoutIdLst>
    <p:sldLayoutId id="2147483671" r:id="rId1"/>
    <p:sldLayoutId id="2147483679" r:id="rId2"/>
    <p:sldLayoutId id="2147483673" r:id="rId3"/>
    <p:sldLayoutId id="2147483661" r:id="rId4"/>
    <p:sldLayoutId id="2147483662" r:id="rId5"/>
    <p:sldLayoutId id="2147483663" r:id="rId6"/>
    <p:sldLayoutId id="2147483664" r:id="rId7"/>
    <p:sldLayoutId id="2147483665" r:id="rId8"/>
    <p:sldLayoutId id="2147483666" r:id="rId9"/>
    <p:sldLayoutId id="2147483667" r:id="rId10"/>
    <p:sldLayoutId id="2147483670" r:id="rId11"/>
    <p:sldLayoutId id="2147483668" r:id="rId12"/>
    <p:sldLayoutId id="214748366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Lst>
  <p:txStyles>
    <p:titleStyle>
      <a:lvl1pPr algn="l" defTabSz="685800" rtl="0" eaLnBrk="1" latinLnBrk="0" hangingPunct="1">
        <a:lnSpc>
          <a:spcPct val="90000"/>
        </a:lnSpc>
        <a:spcBef>
          <a:spcPct val="0"/>
        </a:spcBef>
        <a:buNone/>
        <a:defRPr lang="en-US" sz="3300" kern="1200" dirty="0" smtClean="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WFj0ID8itLs&amp;feature=youtu.be"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hyperlink" Target="https://www.youtube.com/watch?v=3zQEzASZ2gM&amp;feature=youtu.be" TargetMode="External"/><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hyperlink" Target="https://safety.fhwa.dot.gov/ped_bike/step/docs/STEP_Guide_for_Improving_Ped_Safety_at_Unsig_Loc_3-2018_07_17-508compliant.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hyperlink" Target="https://www.youtube.com/playlist?list=PL5_sm9g9d4T3l4Co020jzSf022naHKwox"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https://files.constantcontact.com/160d7ccb001/b8473f88-3aa7-47c8-b580-0ad47cddeb8a.jpg" TargetMode="External"/><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1.xml"/><Relationship Id="rId5" Type="http://schemas.openxmlformats.org/officeDocument/2006/relationships/chart" Target="../charts/chart2.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8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84.png"/><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103.PN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hyperlink" Target="file:///itcfs007/mobility$/SysPlan_ProgMgmt/Safety/J.%20M.%20Whisler/Local%20Safety/5_DELIVERABLES/Systemic%20Safety%20Improvements/PSIP/FINAL%20Materials/PSIP_Potential_Treatment_Locations_03042020.xlsx" TargetMode="External"/></Relationships>
</file>

<file path=ppt/slides/_rels/slide7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4.png"/><Relationship Id="rId7" Type="http://schemas.openxmlformats.org/officeDocument/2006/relationships/diagramColors" Target="../diagrams/colors1.xml"/><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105.emf"/><Relationship Id="rId5" Type="http://schemas.openxmlformats.org/officeDocument/2006/relationships/image" Target="../media/image84.png"/><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3" Type="http://schemas.openxmlformats.org/officeDocument/2006/relationships/hyperlink" Target="mailto:Michelle.May@dot.ohio.gov"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hyperlink" Target="mailto:Jeremy.Thompson@dot.ohio.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4DD918-D249-3940-A3E5-59E4EAB4788B}"/>
              </a:ext>
            </a:extLst>
          </p:cNvPr>
          <p:cNvSpPr txBox="1"/>
          <p:nvPr/>
        </p:nvSpPr>
        <p:spPr>
          <a:xfrm>
            <a:off x="558589" y="785082"/>
            <a:ext cx="4531749" cy="577081"/>
          </a:xfrm>
          <a:prstGeom prst="rect">
            <a:avLst/>
          </a:prstGeom>
          <a:noFill/>
        </p:spPr>
        <p:txBody>
          <a:bodyPr wrap="square" rtlCol="0">
            <a:spAutoFit/>
          </a:bodyPr>
          <a:lstStyle/>
          <a:p>
            <a:r>
              <a:rPr lang="en-US" dirty="0">
                <a:solidFill>
                  <a:schemeClr val="bg1"/>
                </a:solidFill>
              </a:rPr>
              <a:t>Welcome to the AASHTO &amp; TZD Subcommittee Webinar</a:t>
            </a:r>
          </a:p>
          <a:p>
            <a:r>
              <a:rPr lang="en-US" sz="1800" dirty="0">
                <a:solidFill>
                  <a:schemeClr val="bg1"/>
                </a:solidFill>
              </a:rPr>
              <a:t>October 27, 2020</a:t>
            </a:r>
            <a:endParaRPr lang="en-US" dirty="0">
              <a:solidFill>
                <a:schemeClr val="bg1"/>
              </a:solidFill>
            </a:endParaRPr>
          </a:p>
        </p:txBody>
      </p:sp>
      <p:sp>
        <p:nvSpPr>
          <p:cNvPr id="5" name="TextBox 4">
            <a:extLst>
              <a:ext uri="{FF2B5EF4-FFF2-40B4-BE49-F238E27FC236}">
                <a16:creationId xmlns:a16="http://schemas.microsoft.com/office/drawing/2014/main" id="{3E0CEB90-6686-AB49-8DDE-4C8C43850F13}"/>
              </a:ext>
            </a:extLst>
          </p:cNvPr>
          <p:cNvSpPr txBox="1"/>
          <p:nvPr/>
        </p:nvSpPr>
        <p:spPr>
          <a:xfrm>
            <a:off x="2731325" y="1603169"/>
            <a:ext cx="6115792" cy="2285241"/>
          </a:xfrm>
          <a:prstGeom prst="rect">
            <a:avLst/>
          </a:prstGeom>
          <a:noFill/>
        </p:spPr>
        <p:txBody>
          <a:bodyPr wrap="square" rtlCol="0">
            <a:spAutoFit/>
          </a:bodyPr>
          <a:lstStyle/>
          <a:p>
            <a:r>
              <a:rPr lang="en-US" sz="1600" dirty="0">
                <a:solidFill>
                  <a:schemeClr val="bg1"/>
                </a:solidFill>
              </a:rPr>
              <a:t>Achieving Vision Zero </a:t>
            </a:r>
          </a:p>
          <a:p>
            <a:r>
              <a:rPr lang="en-US" dirty="0">
                <a:solidFill>
                  <a:schemeClr val="bg1"/>
                </a:solidFill>
              </a:rPr>
              <a:t>Anders Hartmann, Oslo, Norway, Senior Adviser, </a:t>
            </a:r>
            <a:r>
              <a:rPr lang="en-US" dirty="0" err="1">
                <a:solidFill>
                  <a:schemeClr val="bg1"/>
                </a:solidFill>
              </a:rPr>
              <a:t>Asplan</a:t>
            </a:r>
            <a:r>
              <a:rPr lang="en-US" dirty="0">
                <a:solidFill>
                  <a:schemeClr val="bg1"/>
                </a:solidFill>
              </a:rPr>
              <a:t> </a:t>
            </a:r>
            <a:r>
              <a:rPr lang="en-US" dirty="0" err="1">
                <a:solidFill>
                  <a:schemeClr val="bg1"/>
                </a:solidFill>
              </a:rPr>
              <a:t>Viak</a:t>
            </a:r>
            <a:r>
              <a:rPr lang="en-US" dirty="0">
                <a:solidFill>
                  <a:schemeClr val="bg1"/>
                </a:solidFill>
              </a:rPr>
              <a:t> </a:t>
            </a:r>
          </a:p>
          <a:p>
            <a:endParaRPr lang="en-US" dirty="0">
              <a:solidFill>
                <a:schemeClr val="bg1"/>
              </a:solidFill>
            </a:endParaRPr>
          </a:p>
          <a:p>
            <a:r>
              <a:rPr lang="en-US" sz="1600" dirty="0">
                <a:solidFill>
                  <a:schemeClr val="bg1"/>
                </a:solidFill>
              </a:rPr>
              <a:t>Tools and Techniques for Keeping Vulnerable Road Users Safe </a:t>
            </a:r>
          </a:p>
          <a:p>
            <a:r>
              <a:rPr lang="en-US" dirty="0">
                <a:solidFill>
                  <a:schemeClr val="bg1"/>
                </a:solidFill>
              </a:rPr>
              <a:t>Michelle Atwell, Chief, NHTSA Safety Countermeasures Division </a:t>
            </a:r>
          </a:p>
          <a:p>
            <a:r>
              <a:rPr lang="en-US" dirty="0">
                <a:solidFill>
                  <a:schemeClr val="bg1"/>
                </a:solidFill>
              </a:rPr>
              <a:t>Mike Griffith, Director, Office of Safety Technologies, Federal Highway Administration </a:t>
            </a:r>
          </a:p>
          <a:p>
            <a:endParaRPr lang="en-US" dirty="0">
              <a:solidFill>
                <a:schemeClr val="bg1"/>
              </a:solidFill>
            </a:endParaRPr>
          </a:p>
          <a:p>
            <a:r>
              <a:rPr lang="en-US" sz="1600" dirty="0">
                <a:solidFill>
                  <a:schemeClr val="bg1"/>
                </a:solidFill>
              </a:rPr>
              <a:t>Targeting High-Risk Pedestrian Corridors</a:t>
            </a:r>
          </a:p>
          <a:p>
            <a:r>
              <a:rPr lang="en-US" dirty="0">
                <a:solidFill>
                  <a:schemeClr val="bg1"/>
                </a:solidFill>
              </a:rPr>
              <a:t>Jeremy Thompson, Safety Engineer, Ohio Department of Transportation</a:t>
            </a:r>
          </a:p>
        </p:txBody>
      </p:sp>
      <p:sp>
        <p:nvSpPr>
          <p:cNvPr id="6" name="TextBox 5">
            <a:extLst>
              <a:ext uri="{FF2B5EF4-FFF2-40B4-BE49-F238E27FC236}">
                <a16:creationId xmlns:a16="http://schemas.microsoft.com/office/drawing/2014/main" id="{44EEBDCC-4396-B349-BAC1-FB74748A0120}"/>
              </a:ext>
            </a:extLst>
          </p:cNvPr>
          <p:cNvSpPr txBox="1"/>
          <p:nvPr/>
        </p:nvSpPr>
        <p:spPr>
          <a:xfrm>
            <a:off x="558589" y="1626920"/>
            <a:ext cx="1995055" cy="2516073"/>
          </a:xfrm>
          <a:prstGeom prst="rect">
            <a:avLst/>
          </a:prstGeom>
          <a:noFill/>
        </p:spPr>
        <p:txBody>
          <a:bodyPr wrap="square" rtlCol="0">
            <a:spAutoFit/>
          </a:bodyPr>
          <a:lstStyle/>
          <a:p>
            <a:r>
              <a:rPr lang="en-US" sz="1200" i="1" dirty="0">
                <a:solidFill>
                  <a:schemeClr val="bg1"/>
                </a:solidFill>
              </a:rPr>
              <a:t>Moderators</a:t>
            </a:r>
          </a:p>
          <a:p>
            <a:r>
              <a:rPr lang="en-US" sz="1200" dirty="0">
                <a:solidFill>
                  <a:schemeClr val="bg1"/>
                </a:solidFill>
              </a:rPr>
              <a:t>TZD Subcommittee Chair: Michelle May, Manager, Highway Safety Program, Ohio Department of Transportation </a:t>
            </a:r>
          </a:p>
          <a:p>
            <a:endParaRPr lang="en-US" sz="1200" dirty="0">
              <a:solidFill>
                <a:schemeClr val="bg1"/>
              </a:solidFill>
            </a:endParaRPr>
          </a:p>
          <a:p>
            <a:r>
              <a:rPr lang="en-US" sz="1200" dirty="0">
                <a:solidFill>
                  <a:schemeClr val="bg1"/>
                </a:solidFill>
              </a:rPr>
              <a:t>Vice Chair</a:t>
            </a:r>
            <a:r>
              <a:rPr lang="en-US" sz="1200">
                <a:solidFill>
                  <a:schemeClr val="bg1"/>
                </a:solidFill>
              </a:rPr>
              <a:t>: </a:t>
            </a:r>
          </a:p>
          <a:p>
            <a:r>
              <a:rPr lang="en-US" sz="1200">
                <a:solidFill>
                  <a:schemeClr val="bg1"/>
                </a:solidFill>
              </a:rPr>
              <a:t>Kerry </a:t>
            </a:r>
            <a:r>
              <a:rPr lang="en-US" sz="1200" dirty="0">
                <a:solidFill>
                  <a:schemeClr val="bg1"/>
                </a:solidFill>
              </a:rPr>
              <a:t>Wilcoxon, State Traffic Safety Engineer, Arizona Department of Transportation </a:t>
            </a:r>
          </a:p>
          <a:p>
            <a:endParaRPr lang="en-US" sz="1200" dirty="0"/>
          </a:p>
        </p:txBody>
      </p:sp>
    </p:spTree>
    <p:extLst>
      <p:ext uri="{BB962C8B-B14F-4D97-AF65-F5344CB8AC3E}">
        <p14:creationId xmlns:p14="http://schemas.microsoft.com/office/powerpoint/2010/main" val="2597216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8A42DC-A8EF-4964-B32C-4D94F76FA9A3}"/>
              </a:ext>
            </a:extLst>
          </p:cNvPr>
          <p:cNvSpPr>
            <a:spLocks noGrp="1"/>
          </p:cNvSpPr>
          <p:nvPr>
            <p:ph type="title"/>
          </p:nvPr>
        </p:nvSpPr>
        <p:spPr>
          <a:xfrm>
            <a:off x="628650" y="273844"/>
            <a:ext cx="7886700" cy="979832"/>
          </a:xfrm>
        </p:spPr>
        <p:txBody>
          <a:bodyPr vert="horz" lIns="68580" tIns="34290" rIns="68580" bIns="34290" rtlCol="0" anchor="ctr">
            <a:normAutofit/>
          </a:bodyPr>
          <a:lstStyle/>
          <a:p>
            <a:r>
              <a:rPr lang="en-US" sz="3000" dirty="0"/>
              <a:t>Road safety progress in Norway</a:t>
            </a:r>
          </a:p>
        </p:txBody>
      </p:sp>
      <p:sp>
        <p:nvSpPr>
          <p:cNvPr id="7" name="Plassholder for tekst 6">
            <a:extLst>
              <a:ext uri="{FF2B5EF4-FFF2-40B4-BE49-F238E27FC236}">
                <a16:creationId xmlns:a16="http://schemas.microsoft.com/office/drawing/2014/main" id="{66AB5B8E-C3C5-4E62-9B48-742E669178C8}"/>
              </a:ext>
            </a:extLst>
          </p:cNvPr>
          <p:cNvSpPr>
            <a:spLocks noGrp="1"/>
          </p:cNvSpPr>
          <p:nvPr>
            <p:ph type="body" sz="half" idx="2"/>
          </p:nvPr>
        </p:nvSpPr>
        <p:spPr>
          <a:xfrm>
            <a:off x="628650" y="1369219"/>
            <a:ext cx="2452787" cy="3227598"/>
          </a:xfrm>
        </p:spPr>
        <p:txBody>
          <a:bodyPr vert="horz" lIns="68580" tIns="34290" rIns="68580" bIns="34290" rtlCol="0">
            <a:normAutofit/>
          </a:bodyPr>
          <a:lstStyle/>
          <a:p>
            <a:r>
              <a:rPr lang="en-US" sz="1500" dirty="0"/>
              <a:t>Oslo benefits from national improvements in road safety. </a:t>
            </a:r>
          </a:p>
          <a:p>
            <a:endParaRPr lang="en-US" sz="1500" dirty="0"/>
          </a:p>
          <a:p>
            <a:r>
              <a:rPr lang="en-US" sz="1500" dirty="0"/>
              <a:t>Nationally, the main improvements come as a result of: </a:t>
            </a:r>
          </a:p>
          <a:p>
            <a:pPr marL="257175" indent="-257175">
              <a:buFont typeface="Arial" panose="020B0604020202020204" pitchFamily="34" charset="0"/>
              <a:buChar char="•"/>
            </a:pPr>
            <a:r>
              <a:rPr lang="en-US" sz="1500" dirty="0"/>
              <a:t>Safer vehicles</a:t>
            </a:r>
          </a:p>
          <a:p>
            <a:pPr marL="257175" indent="-257175">
              <a:buFont typeface="Arial" panose="020B0604020202020204" pitchFamily="34" charset="0"/>
              <a:buChar char="•"/>
            </a:pPr>
            <a:r>
              <a:rPr lang="en-US" sz="1500" dirty="0"/>
              <a:t>Slower speeds</a:t>
            </a:r>
          </a:p>
        </p:txBody>
      </p:sp>
      <p:pic>
        <p:nvPicPr>
          <p:cNvPr id="8" name="Plassholder for bilde 7">
            <a:extLst>
              <a:ext uri="{FF2B5EF4-FFF2-40B4-BE49-F238E27FC236}">
                <a16:creationId xmlns:a16="http://schemas.microsoft.com/office/drawing/2014/main" id="{4701B4C9-E18D-437C-B932-3F16A85FB8A6}"/>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r="-1" b="-3123"/>
          <a:stretch/>
        </p:blipFill>
        <p:spPr>
          <a:xfrm>
            <a:off x="3192241" y="1428212"/>
            <a:ext cx="5323109" cy="3082470"/>
          </a:xfrm>
          <a:prstGeom prst="rect">
            <a:avLst/>
          </a:prstGeom>
        </p:spPr>
      </p:pic>
      <p:sp>
        <p:nvSpPr>
          <p:cNvPr id="3" name="TekstSylinder 2">
            <a:extLst>
              <a:ext uri="{FF2B5EF4-FFF2-40B4-BE49-F238E27FC236}">
                <a16:creationId xmlns:a16="http://schemas.microsoft.com/office/drawing/2014/main" id="{98268ED1-F8F0-4344-834D-3C85055D70A7}"/>
              </a:ext>
            </a:extLst>
          </p:cNvPr>
          <p:cNvSpPr txBox="1"/>
          <p:nvPr/>
        </p:nvSpPr>
        <p:spPr>
          <a:xfrm>
            <a:off x="3576753" y="4458318"/>
            <a:ext cx="3823483" cy="248209"/>
          </a:xfrm>
          <a:prstGeom prst="rect">
            <a:avLst/>
          </a:prstGeom>
          <a:noFill/>
        </p:spPr>
        <p:txBody>
          <a:bodyPr wrap="none" rtlCol="0">
            <a:spAutoFit/>
          </a:bodyPr>
          <a:lstStyle/>
          <a:p>
            <a:pPr>
              <a:spcAft>
                <a:spcPts val="450"/>
              </a:spcAft>
            </a:pPr>
            <a:r>
              <a:rPr lang="nb-NO" sz="1013" i="1" dirty="0"/>
              <a:t>Road </a:t>
            </a:r>
            <a:r>
              <a:rPr lang="nb-NO" sz="1013" i="1" dirty="0" err="1"/>
              <a:t>deaths</a:t>
            </a:r>
            <a:r>
              <a:rPr lang="nb-NO" sz="1013" i="1" dirty="0"/>
              <a:t> in Norway per </a:t>
            </a:r>
            <a:r>
              <a:rPr lang="nb-NO" sz="1013" i="1" dirty="0" err="1"/>
              <a:t>year</a:t>
            </a:r>
            <a:r>
              <a:rPr lang="nb-NO" sz="1013" i="1" dirty="0"/>
              <a:t> (National </a:t>
            </a:r>
            <a:r>
              <a:rPr lang="nb-NO" sz="1013" i="1" dirty="0" err="1"/>
              <a:t>public</a:t>
            </a:r>
            <a:r>
              <a:rPr lang="nb-NO" sz="1013" i="1" dirty="0"/>
              <a:t> </a:t>
            </a:r>
            <a:r>
              <a:rPr lang="nb-NO" sz="1013" i="1" dirty="0" err="1"/>
              <a:t>roads</a:t>
            </a:r>
            <a:r>
              <a:rPr lang="nb-NO" sz="1013" i="1" dirty="0"/>
              <a:t> </a:t>
            </a:r>
            <a:r>
              <a:rPr lang="nb-NO" sz="1013" i="1" dirty="0" err="1"/>
              <a:t>admin</a:t>
            </a:r>
            <a:r>
              <a:rPr lang="nb-NO" sz="1013" i="1" dirty="0"/>
              <a:t>.)</a:t>
            </a:r>
          </a:p>
        </p:txBody>
      </p:sp>
    </p:spTree>
    <p:extLst>
      <p:ext uri="{BB962C8B-B14F-4D97-AF65-F5344CB8AC3E}">
        <p14:creationId xmlns:p14="http://schemas.microsoft.com/office/powerpoint/2010/main" val="1487518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68A42DC-A8EF-4964-B32C-4D94F76FA9A3}"/>
              </a:ext>
            </a:extLst>
          </p:cNvPr>
          <p:cNvSpPr>
            <a:spLocks noGrp="1"/>
          </p:cNvSpPr>
          <p:nvPr>
            <p:ph type="title"/>
          </p:nvPr>
        </p:nvSpPr>
        <p:spPr>
          <a:xfrm>
            <a:off x="628650" y="273844"/>
            <a:ext cx="7886700" cy="979832"/>
          </a:xfrm>
        </p:spPr>
        <p:txBody>
          <a:bodyPr vert="horz" lIns="68580" tIns="34290" rIns="68580" bIns="34290" rtlCol="0" anchor="ctr">
            <a:normAutofit/>
          </a:bodyPr>
          <a:lstStyle/>
          <a:p>
            <a:r>
              <a:rPr lang="en-US" sz="3000" dirty="0"/>
              <a:t>Norway reached Vision Zero for children in 2019</a:t>
            </a:r>
          </a:p>
        </p:txBody>
      </p:sp>
      <p:sp>
        <p:nvSpPr>
          <p:cNvPr id="7" name="Plassholder for tekst 6">
            <a:extLst>
              <a:ext uri="{FF2B5EF4-FFF2-40B4-BE49-F238E27FC236}">
                <a16:creationId xmlns:a16="http://schemas.microsoft.com/office/drawing/2014/main" id="{66AB5B8E-C3C5-4E62-9B48-742E669178C8}"/>
              </a:ext>
            </a:extLst>
          </p:cNvPr>
          <p:cNvSpPr>
            <a:spLocks noGrp="1"/>
          </p:cNvSpPr>
          <p:nvPr>
            <p:ph type="body" sz="half" idx="2"/>
          </p:nvPr>
        </p:nvSpPr>
        <p:spPr>
          <a:xfrm>
            <a:off x="628650" y="1369219"/>
            <a:ext cx="2452787" cy="3227598"/>
          </a:xfrm>
        </p:spPr>
        <p:txBody>
          <a:bodyPr vert="horz" lIns="68580" tIns="34290" rIns="68580" bIns="34290" rtlCol="0">
            <a:normAutofit/>
          </a:bodyPr>
          <a:lstStyle/>
          <a:p>
            <a:r>
              <a:rPr lang="en-US" sz="1500" dirty="0"/>
              <a:t>For the first time, no children died in traffic last year. </a:t>
            </a:r>
          </a:p>
          <a:p>
            <a:r>
              <a:rPr lang="en-US" sz="1500" dirty="0"/>
              <a:t>Not only in Oslo, but for all of Norway.</a:t>
            </a:r>
          </a:p>
          <a:p>
            <a:endParaRPr lang="en-US" sz="1500" dirty="0"/>
          </a:p>
          <a:p>
            <a:endParaRPr lang="en-US" sz="1500" dirty="0"/>
          </a:p>
          <a:p>
            <a:r>
              <a:rPr lang="en-US" sz="1500" dirty="0"/>
              <a:t>Oslo hasn’t had any fatalities in the 6-15 age group since 1999.  </a:t>
            </a:r>
          </a:p>
          <a:p>
            <a:endParaRPr lang="en-US" sz="1500" dirty="0"/>
          </a:p>
        </p:txBody>
      </p:sp>
      <p:sp>
        <p:nvSpPr>
          <p:cNvPr id="3" name="TekstSylinder 2">
            <a:extLst>
              <a:ext uri="{FF2B5EF4-FFF2-40B4-BE49-F238E27FC236}">
                <a16:creationId xmlns:a16="http://schemas.microsoft.com/office/drawing/2014/main" id="{98268ED1-F8F0-4344-834D-3C85055D70A7}"/>
              </a:ext>
            </a:extLst>
          </p:cNvPr>
          <p:cNvSpPr txBox="1"/>
          <p:nvPr/>
        </p:nvSpPr>
        <p:spPr>
          <a:xfrm>
            <a:off x="3851322" y="4387587"/>
            <a:ext cx="3381054" cy="468205"/>
          </a:xfrm>
          <a:prstGeom prst="rect">
            <a:avLst/>
          </a:prstGeom>
          <a:noFill/>
        </p:spPr>
        <p:txBody>
          <a:bodyPr wrap="none" rtlCol="0">
            <a:spAutoFit/>
          </a:bodyPr>
          <a:lstStyle/>
          <a:p>
            <a:pPr>
              <a:spcAft>
                <a:spcPts val="450"/>
              </a:spcAft>
            </a:pPr>
            <a:r>
              <a:rPr lang="nb-NO" sz="1013" i="1" dirty="0"/>
              <a:t>Road </a:t>
            </a:r>
            <a:r>
              <a:rPr lang="nb-NO" sz="1013" i="1" dirty="0" err="1"/>
              <a:t>deaths</a:t>
            </a:r>
            <a:r>
              <a:rPr lang="nb-NO" sz="1013" i="1" dirty="0"/>
              <a:t> in Norway per </a:t>
            </a:r>
            <a:r>
              <a:rPr lang="nb-NO" sz="1013" i="1" dirty="0" err="1"/>
              <a:t>year</a:t>
            </a:r>
            <a:r>
              <a:rPr lang="nb-NO" sz="1013" i="1" dirty="0"/>
              <a:t> for </a:t>
            </a:r>
            <a:r>
              <a:rPr lang="nb-NO" sz="1013" i="1" dirty="0" err="1"/>
              <a:t>the</a:t>
            </a:r>
            <a:r>
              <a:rPr lang="nb-NO" sz="1013" i="1" dirty="0"/>
              <a:t> 0-15 age </a:t>
            </a:r>
            <a:r>
              <a:rPr lang="nb-NO" sz="1013" i="1" dirty="0" err="1"/>
              <a:t>group</a:t>
            </a:r>
            <a:endParaRPr lang="nb-NO" sz="1013" i="1" dirty="0"/>
          </a:p>
          <a:p>
            <a:pPr algn="ctr">
              <a:spcAft>
                <a:spcPts val="450"/>
              </a:spcAft>
            </a:pPr>
            <a:r>
              <a:rPr lang="nb-NO" sz="1013" i="1" dirty="0"/>
              <a:t>(National </a:t>
            </a:r>
            <a:r>
              <a:rPr lang="nb-NO" sz="1013" i="1" dirty="0" err="1"/>
              <a:t>public</a:t>
            </a:r>
            <a:r>
              <a:rPr lang="nb-NO" sz="1013" i="1" dirty="0"/>
              <a:t> </a:t>
            </a:r>
            <a:r>
              <a:rPr lang="nb-NO" sz="1013" i="1" dirty="0" err="1"/>
              <a:t>roads</a:t>
            </a:r>
            <a:r>
              <a:rPr lang="nb-NO" sz="1013" i="1" dirty="0"/>
              <a:t> </a:t>
            </a:r>
            <a:r>
              <a:rPr lang="nb-NO" sz="1013" i="1" dirty="0" err="1"/>
              <a:t>admin</a:t>
            </a:r>
            <a:r>
              <a:rPr lang="nb-NO" sz="1013" i="1" dirty="0"/>
              <a:t>.)</a:t>
            </a:r>
          </a:p>
        </p:txBody>
      </p:sp>
      <p:pic>
        <p:nvPicPr>
          <p:cNvPr id="10" name="Bilde 9">
            <a:extLst>
              <a:ext uri="{FF2B5EF4-FFF2-40B4-BE49-F238E27FC236}">
                <a16:creationId xmlns:a16="http://schemas.microsoft.com/office/drawing/2014/main" id="{F4E7FF74-9D46-4584-81FC-4B1382030050}"/>
              </a:ext>
            </a:extLst>
          </p:cNvPr>
          <p:cNvPicPr>
            <a:picLocks noChangeAspect="1"/>
          </p:cNvPicPr>
          <p:nvPr/>
        </p:nvPicPr>
        <p:blipFill>
          <a:blip r:embed="rId3"/>
          <a:stretch>
            <a:fillRect/>
          </a:stretch>
        </p:blipFill>
        <p:spPr>
          <a:xfrm>
            <a:off x="3161598" y="1414852"/>
            <a:ext cx="5384393" cy="2819945"/>
          </a:xfrm>
          <a:prstGeom prst="rect">
            <a:avLst/>
          </a:prstGeom>
        </p:spPr>
      </p:pic>
    </p:spTree>
    <p:extLst>
      <p:ext uri="{BB962C8B-B14F-4D97-AF65-F5344CB8AC3E}">
        <p14:creationId xmlns:p14="http://schemas.microsoft.com/office/powerpoint/2010/main" val="2908667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3A6A438-E5FC-4EAC-A81F-486BA5E04A95}"/>
              </a:ext>
            </a:extLst>
          </p:cNvPr>
          <p:cNvSpPr>
            <a:spLocks noGrp="1"/>
          </p:cNvSpPr>
          <p:nvPr>
            <p:ph type="title"/>
          </p:nvPr>
        </p:nvSpPr>
        <p:spPr/>
        <p:txBody>
          <a:bodyPr/>
          <a:lstStyle/>
          <a:p>
            <a:r>
              <a:rPr lang="nb-NO" sz="2700" dirty="0"/>
              <a:t>Oslo</a:t>
            </a:r>
            <a:endParaRPr lang="nb-NO" dirty="0"/>
          </a:p>
        </p:txBody>
      </p:sp>
      <p:pic>
        <p:nvPicPr>
          <p:cNvPr id="17" name="Plassholder for bilde 16">
            <a:extLst>
              <a:ext uri="{FF2B5EF4-FFF2-40B4-BE49-F238E27FC236}">
                <a16:creationId xmlns:a16="http://schemas.microsoft.com/office/drawing/2014/main" id="{C0ADDC10-D6FF-4B01-9929-82B8AABC7D41}"/>
              </a:ext>
            </a:extLst>
          </p:cNvPr>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p:pic>
      <p:sp>
        <p:nvSpPr>
          <p:cNvPr id="7" name="Plassholder for innhold 6">
            <a:extLst>
              <a:ext uri="{FF2B5EF4-FFF2-40B4-BE49-F238E27FC236}">
                <a16:creationId xmlns:a16="http://schemas.microsoft.com/office/drawing/2014/main" id="{C7DA7C16-B832-43DC-99AC-67B6F81652FF}"/>
              </a:ext>
            </a:extLst>
          </p:cNvPr>
          <p:cNvSpPr>
            <a:spLocks noGrp="1"/>
          </p:cNvSpPr>
          <p:nvPr>
            <p:ph type="body" sz="half" idx="2"/>
          </p:nvPr>
        </p:nvSpPr>
        <p:spPr>
          <a:xfrm>
            <a:off x="629842" y="1543050"/>
            <a:ext cx="2518604" cy="2858691"/>
          </a:xfrm>
        </p:spPr>
        <p:txBody>
          <a:bodyPr>
            <a:normAutofit/>
          </a:bodyPr>
          <a:lstStyle/>
          <a:p>
            <a:endParaRPr lang="en-US" sz="1800" dirty="0"/>
          </a:p>
          <a:p>
            <a:r>
              <a:rPr lang="en-US" sz="1500" b="1" dirty="0"/>
              <a:t>697 000 </a:t>
            </a:r>
            <a:r>
              <a:rPr lang="en-US" sz="1500" dirty="0"/>
              <a:t>inhabitants</a:t>
            </a:r>
          </a:p>
          <a:p>
            <a:r>
              <a:rPr lang="en-US" sz="1500" b="1" dirty="0"/>
              <a:t>800-mile</a:t>
            </a:r>
            <a:r>
              <a:rPr lang="en-US" sz="1500" dirty="0"/>
              <a:t> street network</a:t>
            </a:r>
          </a:p>
          <a:p>
            <a:r>
              <a:rPr lang="en-US" sz="1500" b="1" dirty="0"/>
              <a:t>66 % </a:t>
            </a:r>
            <a:r>
              <a:rPr lang="en-US" sz="1500" dirty="0"/>
              <a:t>of streets have </a:t>
            </a:r>
            <a:r>
              <a:rPr lang="en-US" sz="1500" b="1" dirty="0"/>
              <a:t>19 mph </a:t>
            </a:r>
            <a:r>
              <a:rPr lang="en-US" sz="1500" dirty="0"/>
              <a:t>speed limit</a:t>
            </a:r>
          </a:p>
          <a:p>
            <a:r>
              <a:rPr lang="en-US" sz="1500" b="1" dirty="0"/>
              <a:t>67 % </a:t>
            </a:r>
            <a:r>
              <a:rPr lang="en-US" sz="1500" dirty="0"/>
              <a:t>walk/bike/transit modal share</a:t>
            </a:r>
          </a:p>
          <a:p>
            <a:r>
              <a:rPr lang="en-US" sz="1500" b="1" dirty="0"/>
              <a:t>69 % </a:t>
            </a:r>
            <a:r>
              <a:rPr lang="en-US" sz="1500" dirty="0"/>
              <a:t>battery electric vehicle market share* </a:t>
            </a:r>
          </a:p>
        </p:txBody>
      </p:sp>
      <p:sp>
        <p:nvSpPr>
          <p:cNvPr id="21" name="TekstSylinder 20">
            <a:extLst>
              <a:ext uri="{FF2B5EF4-FFF2-40B4-BE49-F238E27FC236}">
                <a16:creationId xmlns:a16="http://schemas.microsoft.com/office/drawing/2014/main" id="{2317AA52-C388-467F-BB1B-AAE8E3576835}"/>
              </a:ext>
            </a:extLst>
          </p:cNvPr>
          <p:cNvSpPr txBox="1"/>
          <p:nvPr/>
        </p:nvSpPr>
        <p:spPr>
          <a:xfrm>
            <a:off x="4962686" y="4432914"/>
            <a:ext cx="2478564" cy="248209"/>
          </a:xfrm>
          <a:prstGeom prst="rect">
            <a:avLst/>
          </a:prstGeom>
          <a:noFill/>
        </p:spPr>
        <p:txBody>
          <a:bodyPr wrap="none" rtlCol="0">
            <a:spAutoFit/>
          </a:bodyPr>
          <a:lstStyle/>
          <a:p>
            <a:pPr algn="ctr">
              <a:spcAft>
                <a:spcPts val="450"/>
              </a:spcAft>
            </a:pPr>
            <a:r>
              <a:rPr lang="nb-NO" sz="1013" i="1" dirty="0" err="1"/>
              <a:t>Temporary</a:t>
            </a:r>
            <a:r>
              <a:rPr lang="nb-NO" sz="1013" i="1" dirty="0"/>
              <a:t> </a:t>
            </a:r>
            <a:r>
              <a:rPr lang="nb-NO" sz="1013" i="1" dirty="0" err="1"/>
              <a:t>bike</a:t>
            </a:r>
            <a:r>
              <a:rPr lang="nb-NO" sz="1013" i="1" dirty="0"/>
              <a:t> </a:t>
            </a:r>
            <a:r>
              <a:rPr lang="nb-NO" sz="1013" i="1" dirty="0" err="1"/>
              <a:t>lane</a:t>
            </a:r>
            <a:r>
              <a:rPr lang="nb-NO" sz="1013" i="1" dirty="0"/>
              <a:t> in front </a:t>
            </a:r>
            <a:r>
              <a:rPr lang="nb-NO" sz="1013" i="1" dirty="0" err="1"/>
              <a:t>of</a:t>
            </a:r>
            <a:r>
              <a:rPr lang="nb-NO" sz="1013" i="1" dirty="0"/>
              <a:t> City Hall</a:t>
            </a:r>
          </a:p>
        </p:txBody>
      </p:sp>
      <p:sp>
        <p:nvSpPr>
          <p:cNvPr id="18" name="TekstSylinder 17">
            <a:extLst>
              <a:ext uri="{FF2B5EF4-FFF2-40B4-BE49-F238E27FC236}">
                <a16:creationId xmlns:a16="http://schemas.microsoft.com/office/drawing/2014/main" id="{5E407C3C-3AB8-419A-9862-B30596A1BBD7}"/>
              </a:ext>
            </a:extLst>
          </p:cNvPr>
          <p:cNvSpPr txBox="1"/>
          <p:nvPr/>
        </p:nvSpPr>
        <p:spPr>
          <a:xfrm>
            <a:off x="629841" y="4582956"/>
            <a:ext cx="2646878" cy="276999"/>
          </a:xfrm>
          <a:prstGeom prst="rect">
            <a:avLst/>
          </a:prstGeom>
          <a:noFill/>
        </p:spPr>
        <p:txBody>
          <a:bodyPr wrap="none" rtlCol="0">
            <a:spAutoFit/>
          </a:bodyPr>
          <a:lstStyle/>
          <a:p>
            <a:r>
              <a:rPr lang="nb-NO" sz="1200" i="1" dirty="0"/>
              <a:t>*September 2020, </a:t>
            </a:r>
            <a:r>
              <a:rPr lang="nb-NO" sz="1200" i="1" dirty="0" err="1"/>
              <a:t>excluding</a:t>
            </a:r>
            <a:r>
              <a:rPr lang="nb-NO" sz="1200" i="1" dirty="0"/>
              <a:t> hybrids</a:t>
            </a:r>
          </a:p>
        </p:txBody>
      </p:sp>
    </p:spTree>
    <p:extLst>
      <p:ext uri="{BB962C8B-B14F-4D97-AF65-F5344CB8AC3E}">
        <p14:creationId xmlns:p14="http://schemas.microsoft.com/office/powerpoint/2010/main" val="1256649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E9D825-F970-423E-A2D2-39B04BEF6FB8}"/>
              </a:ext>
            </a:extLst>
          </p:cNvPr>
          <p:cNvSpPr>
            <a:spLocks noGrp="1"/>
          </p:cNvSpPr>
          <p:nvPr>
            <p:ph type="title"/>
          </p:nvPr>
        </p:nvSpPr>
        <p:spPr>
          <a:xfrm>
            <a:off x="629841" y="740569"/>
            <a:ext cx="2949178" cy="748145"/>
          </a:xfrm>
        </p:spPr>
        <p:txBody>
          <a:bodyPr>
            <a:normAutofit fontScale="90000"/>
          </a:bodyPr>
          <a:lstStyle/>
          <a:p>
            <a:r>
              <a:rPr lang="nb-NO" dirty="0"/>
              <a:t>Important policy </a:t>
            </a:r>
            <a:r>
              <a:rPr lang="nb-NO" dirty="0" err="1"/>
              <a:t>changes</a:t>
            </a:r>
            <a:r>
              <a:rPr lang="nb-NO" dirty="0"/>
              <a:t> in 2015</a:t>
            </a:r>
          </a:p>
        </p:txBody>
      </p:sp>
      <p:sp>
        <p:nvSpPr>
          <p:cNvPr id="4" name="Plassholder for tekst 3">
            <a:extLst>
              <a:ext uri="{FF2B5EF4-FFF2-40B4-BE49-F238E27FC236}">
                <a16:creationId xmlns:a16="http://schemas.microsoft.com/office/drawing/2014/main" id="{9101BE63-D3E7-459E-A559-79F51A330D2D}"/>
              </a:ext>
            </a:extLst>
          </p:cNvPr>
          <p:cNvSpPr>
            <a:spLocks noGrp="1"/>
          </p:cNvSpPr>
          <p:nvPr>
            <p:ph type="body" sz="half" idx="2"/>
          </p:nvPr>
        </p:nvSpPr>
        <p:spPr>
          <a:xfrm>
            <a:off x="629841" y="1543050"/>
            <a:ext cx="2949178" cy="3296516"/>
          </a:xfrm>
        </p:spPr>
        <p:txBody>
          <a:bodyPr>
            <a:normAutofit lnSpcReduction="10000"/>
          </a:bodyPr>
          <a:lstStyle/>
          <a:p>
            <a:r>
              <a:rPr lang="en-US" sz="1500" dirty="0"/>
              <a:t>New city government: </a:t>
            </a:r>
          </a:p>
          <a:p>
            <a:pPr marL="271463" lvl="1" indent="-271463">
              <a:buFont typeface="Arial" panose="020B0604020202020204" pitchFamily="34" charset="0"/>
              <a:buChar char="•"/>
            </a:pPr>
            <a:r>
              <a:rPr lang="en-US" sz="1350" dirty="0"/>
              <a:t>Ban on road widening (for cars)</a:t>
            </a:r>
          </a:p>
          <a:p>
            <a:pPr marL="271463" lvl="1" indent="-271463">
              <a:buFont typeface="Arial" panose="020B0604020202020204" pitchFamily="34" charset="0"/>
              <a:buChar char="•"/>
            </a:pPr>
            <a:r>
              <a:rPr lang="en-US" sz="1350" dirty="0"/>
              <a:t>Pledge to build 9 miles of bike lanes a year</a:t>
            </a:r>
          </a:p>
          <a:p>
            <a:pPr marL="271463" lvl="1" indent="-271463">
              <a:buFont typeface="Arial" panose="020B0604020202020204" pitchFamily="34" charset="0"/>
              <a:buChar char="•"/>
            </a:pPr>
            <a:r>
              <a:rPr lang="en-US" sz="1350" dirty="0"/>
              <a:t>Pledge to reduce traffic (VMT) by 30 % by 2030.</a:t>
            </a:r>
          </a:p>
          <a:p>
            <a:pPr marL="271463" lvl="1" indent="-271463">
              <a:buFont typeface="Arial" panose="020B0604020202020204" pitchFamily="34" charset="0"/>
              <a:buChar char="•"/>
            </a:pPr>
            <a:r>
              <a:rPr lang="en-US" sz="1350" dirty="0"/>
              <a:t>Increased road tolls</a:t>
            </a:r>
          </a:p>
          <a:p>
            <a:pPr marL="271463" lvl="1" indent="-271463">
              <a:buFont typeface="Arial" panose="020B0604020202020204" pitchFamily="34" charset="0"/>
              <a:buChar char="•"/>
            </a:pPr>
            <a:r>
              <a:rPr lang="en-US" sz="1350" dirty="0"/>
              <a:t>Car free city center</a:t>
            </a:r>
          </a:p>
          <a:p>
            <a:r>
              <a:rPr lang="en-US" sz="1500" dirty="0"/>
              <a:t>The city council adopted an ambitious cycling strategy. Goal of 16 % modal share for cycling.</a:t>
            </a:r>
          </a:p>
          <a:p>
            <a:r>
              <a:rPr lang="en-US" sz="1500" dirty="0"/>
              <a:t>The city was granted wide authority over traffic control devices (bike lanes, bus lanes, street closures etc.)</a:t>
            </a:r>
          </a:p>
          <a:p>
            <a:pPr marL="600075" lvl="1" indent="-257175">
              <a:buFont typeface="Arial" panose="020B0604020202020204" pitchFamily="34" charset="0"/>
              <a:buChar char="•"/>
            </a:pPr>
            <a:endParaRPr lang="nb-NO" dirty="0"/>
          </a:p>
          <a:p>
            <a:pPr marL="214313" indent="-214313">
              <a:buFont typeface="Arial" panose="020B0604020202020204" pitchFamily="34" charset="0"/>
              <a:buChar char="•"/>
            </a:pPr>
            <a:endParaRPr lang="nb-NO" dirty="0"/>
          </a:p>
        </p:txBody>
      </p:sp>
      <p:pic>
        <p:nvPicPr>
          <p:cNvPr id="1026" name="Picture 2">
            <a:extLst>
              <a:ext uri="{FF2B5EF4-FFF2-40B4-BE49-F238E27FC236}">
                <a16:creationId xmlns:a16="http://schemas.microsoft.com/office/drawing/2014/main" id="{16824C93-1305-4079-BB6F-0A0F19BDA8C3}"/>
              </a:ext>
            </a:extLst>
          </p:cNvPr>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498A5D36-6124-4289-957B-35F08259EBA0}"/>
              </a:ext>
            </a:extLst>
          </p:cNvPr>
          <p:cNvSpPr txBox="1"/>
          <p:nvPr/>
        </p:nvSpPr>
        <p:spPr>
          <a:xfrm>
            <a:off x="4156384" y="4432914"/>
            <a:ext cx="4091185" cy="468205"/>
          </a:xfrm>
          <a:prstGeom prst="rect">
            <a:avLst/>
          </a:prstGeom>
          <a:noFill/>
        </p:spPr>
        <p:txBody>
          <a:bodyPr wrap="none" rtlCol="0">
            <a:spAutoFit/>
          </a:bodyPr>
          <a:lstStyle/>
          <a:p>
            <a:pPr algn="ctr">
              <a:spcAft>
                <a:spcPts val="450"/>
              </a:spcAft>
            </a:pPr>
            <a:r>
              <a:rPr lang="nb-NO" sz="1013" i="1" dirty="0"/>
              <a:t>Lan Marie Nguyen Berg, Vice Mayor for Environment and Transport</a:t>
            </a:r>
          </a:p>
          <a:p>
            <a:pPr algn="ctr">
              <a:spcAft>
                <a:spcPts val="450"/>
              </a:spcAft>
            </a:pPr>
            <a:r>
              <a:rPr lang="nb-NO" sz="1013" i="1" dirty="0"/>
              <a:t>Photo: Sturlason</a:t>
            </a:r>
          </a:p>
        </p:txBody>
      </p:sp>
    </p:spTree>
    <p:extLst>
      <p:ext uri="{BB962C8B-B14F-4D97-AF65-F5344CB8AC3E}">
        <p14:creationId xmlns:p14="http://schemas.microsoft.com/office/powerpoint/2010/main" val="267623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B27ACE-0ADC-48C8-B5A9-AB5E0D73DB92}"/>
              </a:ext>
            </a:extLst>
          </p:cNvPr>
          <p:cNvSpPr>
            <a:spLocks noGrp="1"/>
          </p:cNvSpPr>
          <p:nvPr>
            <p:ph type="title"/>
          </p:nvPr>
        </p:nvSpPr>
        <p:spPr/>
        <p:txBody>
          <a:bodyPr/>
          <a:lstStyle/>
          <a:p>
            <a:r>
              <a:rPr lang="nb-NO" dirty="0" err="1"/>
              <a:t>Removing</a:t>
            </a:r>
            <a:r>
              <a:rPr lang="nb-NO" dirty="0"/>
              <a:t> </a:t>
            </a:r>
            <a:r>
              <a:rPr lang="nb-NO" dirty="0" err="1"/>
              <a:t>roadblocks</a:t>
            </a:r>
            <a:endParaRPr lang="nb-NO" dirty="0"/>
          </a:p>
        </p:txBody>
      </p:sp>
      <p:pic>
        <p:nvPicPr>
          <p:cNvPr id="7" name="Plassholder for innhold 6" descr="Et bilde som inneholder utendørs, bilvei, gate, skilt&#10;&#10;Automatisk generert beskrivelse">
            <a:extLst>
              <a:ext uri="{FF2B5EF4-FFF2-40B4-BE49-F238E27FC236}">
                <a16:creationId xmlns:a16="http://schemas.microsoft.com/office/drawing/2014/main" id="{255003D7-E8BB-4F57-B0A4-C94B5A84EE6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87391" y="832246"/>
            <a:ext cx="4629150" cy="3471863"/>
          </a:xfrm>
        </p:spPr>
      </p:pic>
      <p:sp>
        <p:nvSpPr>
          <p:cNvPr id="4" name="Plassholder for tekst 3">
            <a:extLst>
              <a:ext uri="{FF2B5EF4-FFF2-40B4-BE49-F238E27FC236}">
                <a16:creationId xmlns:a16="http://schemas.microsoft.com/office/drawing/2014/main" id="{5D1A303D-1726-42DC-9D10-08B60691DA91}"/>
              </a:ext>
            </a:extLst>
          </p:cNvPr>
          <p:cNvSpPr>
            <a:spLocks noGrp="1"/>
          </p:cNvSpPr>
          <p:nvPr>
            <p:ph type="body" sz="half" idx="2"/>
          </p:nvPr>
        </p:nvSpPr>
        <p:spPr/>
        <p:txBody>
          <a:bodyPr/>
          <a:lstStyle/>
          <a:p>
            <a:r>
              <a:rPr lang="nb-NO" b="1" dirty="0" err="1"/>
              <a:t>Before</a:t>
            </a:r>
            <a:r>
              <a:rPr lang="nb-NO" b="1" dirty="0"/>
              <a:t> 2015: </a:t>
            </a:r>
          </a:p>
          <a:p>
            <a:r>
              <a:rPr lang="nb-NO" dirty="0" err="1"/>
              <a:t>Installing</a:t>
            </a:r>
            <a:r>
              <a:rPr lang="nb-NO" dirty="0"/>
              <a:t> </a:t>
            </a:r>
            <a:r>
              <a:rPr lang="nb-NO" dirty="0" err="1"/>
              <a:t>bike</a:t>
            </a:r>
            <a:r>
              <a:rPr lang="nb-NO" dirty="0"/>
              <a:t> </a:t>
            </a:r>
            <a:r>
              <a:rPr lang="nb-NO" dirty="0" err="1"/>
              <a:t>lanes</a:t>
            </a:r>
            <a:r>
              <a:rPr lang="nb-NO" dirty="0"/>
              <a:t>, bus </a:t>
            </a:r>
            <a:r>
              <a:rPr lang="nb-NO" dirty="0" err="1"/>
              <a:t>lanes</a:t>
            </a:r>
            <a:r>
              <a:rPr lang="nb-NO" dirty="0"/>
              <a:t> or </a:t>
            </a:r>
            <a:r>
              <a:rPr lang="nb-NO" dirty="0" err="1"/>
              <a:t>closing</a:t>
            </a:r>
            <a:r>
              <a:rPr lang="nb-NO" dirty="0"/>
              <a:t> </a:t>
            </a:r>
            <a:r>
              <a:rPr lang="nb-NO" dirty="0" err="1"/>
              <a:t>streets</a:t>
            </a:r>
            <a:r>
              <a:rPr lang="nb-NO" dirty="0"/>
              <a:t> to </a:t>
            </a:r>
            <a:r>
              <a:rPr lang="nb-NO" dirty="0" err="1"/>
              <a:t>traffic</a:t>
            </a:r>
            <a:r>
              <a:rPr lang="nb-NO" dirty="0"/>
              <a:t> </a:t>
            </a:r>
            <a:r>
              <a:rPr lang="nb-NO" dirty="0" err="1"/>
              <a:t>required</a:t>
            </a:r>
            <a:r>
              <a:rPr lang="nb-NO" dirty="0"/>
              <a:t> planning </a:t>
            </a:r>
            <a:r>
              <a:rPr lang="nb-NO" dirty="0" err="1"/>
              <a:t>approvals</a:t>
            </a:r>
            <a:r>
              <a:rPr lang="nb-NO" dirty="0"/>
              <a:t> and </a:t>
            </a:r>
            <a:r>
              <a:rPr lang="nb-NO" dirty="0" err="1"/>
              <a:t>building</a:t>
            </a:r>
            <a:r>
              <a:rPr lang="nb-NO" dirty="0"/>
              <a:t> </a:t>
            </a:r>
            <a:r>
              <a:rPr lang="nb-NO" dirty="0" err="1"/>
              <a:t>permits</a:t>
            </a:r>
            <a:r>
              <a:rPr lang="nb-NO" dirty="0"/>
              <a:t>, </a:t>
            </a:r>
            <a:r>
              <a:rPr lang="nb-NO" dirty="0" err="1"/>
              <a:t>which</a:t>
            </a:r>
            <a:r>
              <a:rPr lang="nb-NO" dirty="0"/>
              <a:t> </a:t>
            </a:r>
            <a:r>
              <a:rPr lang="nb-NO" dirty="0" err="1"/>
              <a:t>could</a:t>
            </a:r>
            <a:r>
              <a:rPr lang="nb-NO" dirty="0"/>
              <a:t> </a:t>
            </a:r>
            <a:r>
              <a:rPr lang="nb-NO" dirty="0" err="1"/>
              <a:t>take</a:t>
            </a:r>
            <a:r>
              <a:rPr lang="nb-NO" dirty="0"/>
              <a:t> </a:t>
            </a:r>
            <a:r>
              <a:rPr lang="nb-NO" dirty="0" err="1"/>
              <a:t>years</a:t>
            </a:r>
            <a:r>
              <a:rPr lang="nb-NO" dirty="0"/>
              <a:t> </a:t>
            </a:r>
            <a:r>
              <a:rPr lang="nb-NO" dirty="0" err="1"/>
              <a:t>of</a:t>
            </a:r>
            <a:r>
              <a:rPr lang="nb-NO" dirty="0"/>
              <a:t> </a:t>
            </a:r>
            <a:r>
              <a:rPr lang="nb-NO" dirty="0" err="1"/>
              <a:t>consultations</a:t>
            </a:r>
            <a:r>
              <a:rPr lang="nb-NO" dirty="0"/>
              <a:t> and </a:t>
            </a:r>
            <a:r>
              <a:rPr lang="nb-NO" dirty="0" err="1"/>
              <a:t>public</a:t>
            </a:r>
            <a:r>
              <a:rPr lang="nb-NO" dirty="0"/>
              <a:t> </a:t>
            </a:r>
            <a:r>
              <a:rPr lang="nb-NO" dirty="0" err="1"/>
              <a:t>hearings</a:t>
            </a:r>
            <a:r>
              <a:rPr lang="nb-NO" dirty="0"/>
              <a:t> to </a:t>
            </a:r>
            <a:r>
              <a:rPr lang="nb-NO" dirty="0" err="1"/>
              <a:t>obtain</a:t>
            </a:r>
            <a:r>
              <a:rPr lang="nb-NO" dirty="0"/>
              <a:t>. </a:t>
            </a:r>
          </a:p>
          <a:p>
            <a:r>
              <a:rPr lang="nb-NO" dirty="0" err="1"/>
              <a:t>Typically</a:t>
            </a:r>
            <a:r>
              <a:rPr lang="nb-NO" dirty="0"/>
              <a:t>, </a:t>
            </a:r>
            <a:r>
              <a:rPr lang="nb-NO" dirty="0" err="1"/>
              <a:t>bike</a:t>
            </a:r>
            <a:r>
              <a:rPr lang="nb-NO" dirty="0"/>
              <a:t> </a:t>
            </a:r>
            <a:r>
              <a:rPr lang="nb-NO" dirty="0" err="1"/>
              <a:t>lanes</a:t>
            </a:r>
            <a:r>
              <a:rPr lang="nb-NO" dirty="0"/>
              <a:t> </a:t>
            </a:r>
            <a:r>
              <a:rPr lang="nb-NO" dirty="0" err="1"/>
              <a:t>took</a:t>
            </a:r>
            <a:r>
              <a:rPr lang="nb-NO" dirty="0"/>
              <a:t> 5-10 </a:t>
            </a:r>
            <a:r>
              <a:rPr lang="nb-NO" dirty="0" err="1"/>
              <a:t>years</a:t>
            </a:r>
            <a:r>
              <a:rPr lang="nb-NO" dirty="0"/>
              <a:t> to </a:t>
            </a:r>
            <a:r>
              <a:rPr lang="nb-NO" dirty="0" err="1"/>
              <a:t>implement</a:t>
            </a:r>
            <a:r>
              <a:rPr lang="nb-NO" dirty="0"/>
              <a:t>. </a:t>
            </a:r>
          </a:p>
          <a:p>
            <a:r>
              <a:rPr lang="nb-NO" b="1" dirty="0" err="1"/>
              <a:t>After</a:t>
            </a:r>
            <a:r>
              <a:rPr lang="nb-NO" b="1" dirty="0"/>
              <a:t> 2015: </a:t>
            </a:r>
          </a:p>
          <a:p>
            <a:r>
              <a:rPr lang="nb-NO" dirty="0" err="1"/>
              <a:t>Removing</a:t>
            </a:r>
            <a:r>
              <a:rPr lang="nb-NO" dirty="0"/>
              <a:t> </a:t>
            </a:r>
            <a:r>
              <a:rPr lang="nb-NO" dirty="0" err="1"/>
              <a:t>parking</a:t>
            </a:r>
            <a:r>
              <a:rPr lang="nb-NO" dirty="0"/>
              <a:t> to </a:t>
            </a:r>
            <a:r>
              <a:rPr lang="nb-NO" dirty="0" err="1"/>
              <a:t>install</a:t>
            </a:r>
            <a:r>
              <a:rPr lang="nb-NO" dirty="0"/>
              <a:t> a </a:t>
            </a:r>
            <a:r>
              <a:rPr lang="nb-NO" dirty="0" err="1"/>
              <a:t>bike</a:t>
            </a:r>
            <a:r>
              <a:rPr lang="nb-NO" dirty="0"/>
              <a:t> </a:t>
            </a:r>
            <a:r>
              <a:rPr lang="nb-NO" dirty="0" err="1"/>
              <a:t>lane</a:t>
            </a:r>
            <a:r>
              <a:rPr lang="nb-NO" dirty="0"/>
              <a:t> </a:t>
            </a:r>
            <a:r>
              <a:rPr lang="nb-NO" dirty="0" err="1"/>
              <a:t>formally</a:t>
            </a:r>
            <a:r>
              <a:rPr lang="nb-NO" dirty="0"/>
              <a:t> </a:t>
            </a:r>
            <a:r>
              <a:rPr lang="nb-NO" dirty="0" err="1"/>
              <a:t>only</a:t>
            </a:r>
            <a:r>
              <a:rPr lang="nb-NO" dirty="0"/>
              <a:t> </a:t>
            </a:r>
            <a:r>
              <a:rPr lang="nb-NO" dirty="0" err="1"/>
              <a:t>requires</a:t>
            </a:r>
            <a:r>
              <a:rPr lang="nb-NO" dirty="0"/>
              <a:t> a </a:t>
            </a:r>
            <a:r>
              <a:rPr lang="nb-NO" dirty="0" err="1"/>
              <a:t>three</a:t>
            </a:r>
            <a:r>
              <a:rPr lang="nb-NO" dirty="0"/>
              <a:t> </a:t>
            </a:r>
            <a:r>
              <a:rPr lang="nb-NO" dirty="0" err="1"/>
              <a:t>week</a:t>
            </a:r>
            <a:r>
              <a:rPr lang="nb-NO" dirty="0"/>
              <a:t> </a:t>
            </a:r>
            <a:r>
              <a:rPr lang="nb-NO" dirty="0" err="1"/>
              <a:t>technical</a:t>
            </a:r>
            <a:r>
              <a:rPr lang="nb-NO" dirty="0"/>
              <a:t> </a:t>
            </a:r>
            <a:r>
              <a:rPr lang="nb-NO" dirty="0" err="1"/>
              <a:t>review</a:t>
            </a:r>
            <a:r>
              <a:rPr lang="nb-NO" dirty="0"/>
              <a:t>. </a:t>
            </a:r>
          </a:p>
          <a:p>
            <a:r>
              <a:rPr lang="nb-NO" b="1" dirty="0"/>
              <a:t>≈ </a:t>
            </a:r>
            <a:r>
              <a:rPr lang="nb-NO" b="1" dirty="0" err="1"/>
              <a:t>Tenfold</a:t>
            </a:r>
            <a:r>
              <a:rPr lang="nb-NO" b="1" dirty="0"/>
              <a:t> </a:t>
            </a:r>
            <a:r>
              <a:rPr lang="nb-NO" b="1" dirty="0" err="1"/>
              <a:t>increase</a:t>
            </a:r>
            <a:r>
              <a:rPr lang="nb-NO" b="1" dirty="0"/>
              <a:t> in </a:t>
            </a:r>
            <a:r>
              <a:rPr lang="nb-NO" b="1" dirty="0" err="1"/>
              <a:t>productivity</a:t>
            </a:r>
            <a:endParaRPr lang="nb-NO" b="1" dirty="0"/>
          </a:p>
        </p:txBody>
      </p:sp>
    </p:spTree>
    <p:extLst>
      <p:ext uri="{BB962C8B-B14F-4D97-AF65-F5344CB8AC3E}">
        <p14:creationId xmlns:p14="http://schemas.microsoft.com/office/powerpoint/2010/main" val="263396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B45E23-5CF1-4395-8758-E2259DEF5DC1}"/>
              </a:ext>
            </a:extLst>
          </p:cNvPr>
          <p:cNvSpPr>
            <a:spLocks noGrp="1"/>
          </p:cNvSpPr>
          <p:nvPr>
            <p:ph type="title"/>
          </p:nvPr>
        </p:nvSpPr>
        <p:spPr/>
        <p:txBody>
          <a:bodyPr/>
          <a:lstStyle/>
          <a:p>
            <a:r>
              <a:rPr lang="nb-NO" dirty="0" err="1"/>
              <a:t>Financing</a:t>
            </a:r>
            <a:r>
              <a:rPr lang="nb-NO" dirty="0"/>
              <a:t> </a:t>
            </a:r>
            <a:r>
              <a:rPr lang="nb-NO" dirty="0" err="1"/>
              <a:t>road</a:t>
            </a:r>
            <a:r>
              <a:rPr lang="nb-NO" dirty="0"/>
              <a:t> </a:t>
            </a:r>
            <a:r>
              <a:rPr lang="nb-NO" dirty="0" err="1"/>
              <a:t>safety</a:t>
            </a:r>
            <a:endParaRPr lang="nb-NO" dirty="0"/>
          </a:p>
        </p:txBody>
      </p:sp>
      <p:sp>
        <p:nvSpPr>
          <p:cNvPr id="4" name="Plassholder for tekst 3">
            <a:extLst>
              <a:ext uri="{FF2B5EF4-FFF2-40B4-BE49-F238E27FC236}">
                <a16:creationId xmlns:a16="http://schemas.microsoft.com/office/drawing/2014/main" id="{C0146D4F-FA81-4E60-919D-174C36A67C0A}"/>
              </a:ext>
            </a:extLst>
          </p:cNvPr>
          <p:cNvSpPr>
            <a:spLocks noGrp="1"/>
          </p:cNvSpPr>
          <p:nvPr>
            <p:ph type="body" sz="half" idx="2"/>
          </p:nvPr>
        </p:nvSpPr>
        <p:spPr/>
        <p:txBody>
          <a:bodyPr>
            <a:normAutofit fontScale="92500"/>
          </a:bodyPr>
          <a:lstStyle/>
          <a:p>
            <a:r>
              <a:rPr lang="nb-NO" dirty="0" err="1"/>
              <a:t>Since</a:t>
            </a:r>
            <a:r>
              <a:rPr lang="nb-NO" dirty="0"/>
              <a:t> 2015, Oslo has </a:t>
            </a:r>
            <a:r>
              <a:rPr lang="nb-NO" dirty="0" err="1"/>
              <a:t>implemented</a:t>
            </a:r>
            <a:r>
              <a:rPr lang="nb-NO" dirty="0"/>
              <a:t> a </a:t>
            </a:r>
            <a:r>
              <a:rPr lang="nb-NO" dirty="0" err="1"/>
              <a:t>network</a:t>
            </a:r>
            <a:r>
              <a:rPr lang="nb-NO" dirty="0"/>
              <a:t> </a:t>
            </a:r>
            <a:r>
              <a:rPr lang="nb-NO" dirty="0" err="1"/>
              <a:t>of</a:t>
            </a:r>
            <a:r>
              <a:rPr lang="nb-NO" dirty="0"/>
              <a:t> more </a:t>
            </a:r>
            <a:r>
              <a:rPr lang="nb-NO" dirty="0" err="1"/>
              <a:t>than</a:t>
            </a:r>
            <a:r>
              <a:rPr lang="nb-NO" dirty="0"/>
              <a:t> 50 digital toll </a:t>
            </a:r>
            <a:r>
              <a:rPr lang="nb-NO" dirty="0" err="1"/>
              <a:t>plazas</a:t>
            </a:r>
            <a:r>
              <a:rPr lang="nb-NO" dirty="0"/>
              <a:t>. </a:t>
            </a:r>
          </a:p>
          <a:p>
            <a:r>
              <a:rPr lang="nb-NO" dirty="0"/>
              <a:t>The </a:t>
            </a:r>
            <a:r>
              <a:rPr lang="nb-NO" dirty="0" err="1"/>
              <a:t>fees</a:t>
            </a:r>
            <a:r>
              <a:rPr lang="nb-NO" dirty="0"/>
              <a:t> </a:t>
            </a:r>
            <a:r>
              <a:rPr lang="nb-NO" dirty="0" err="1"/>
              <a:t>pay</a:t>
            </a:r>
            <a:r>
              <a:rPr lang="nb-NO" dirty="0"/>
              <a:t> for </a:t>
            </a:r>
            <a:r>
              <a:rPr lang="nb-NO" dirty="0" err="1"/>
              <a:t>the</a:t>
            </a:r>
            <a:r>
              <a:rPr lang="nb-NO" dirty="0"/>
              <a:t> </a:t>
            </a:r>
            <a:r>
              <a:rPr lang="nb-NO" dirty="0" err="1"/>
              <a:t>majority</a:t>
            </a:r>
            <a:r>
              <a:rPr lang="nb-NO" dirty="0"/>
              <a:t> </a:t>
            </a:r>
            <a:r>
              <a:rPr lang="nb-NO" dirty="0" err="1"/>
              <a:t>of</a:t>
            </a:r>
            <a:r>
              <a:rPr lang="nb-NO" dirty="0"/>
              <a:t> </a:t>
            </a:r>
            <a:r>
              <a:rPr lang="nb-NO" dirty="0" err="1"/>
              <a:t>investments</a:t>
            </a:r>
            <a:r>
              <a:rPr lang="nb-NO" dirty="0"/>
              <a:t> in </a:t>
            </a:r>
            <a:r>
              <a:rPr lang="nb-NO" dirty="0" err="1"/>
              <a:t>walking</a:t>
            </a:r>
            <a:r>
              <a:rPr lang="nb-NO" dirty="0"/>
              <a:t>, </a:t>
            </a:r>
            <a:r>
              <a:rPr lang="nb-NO" dirty="0" err="1"/>
              <a:t>cycling</a:t>
            </a:r>
            <a:r>
              <a:rPr lang="nb-NO" dirty="0"/>
              <a:t> and </a:t>
            </a:r>
            <a:r>
              <a:rPr lang="nb-NO" dirty="0" err="1"/>
              <a:t>transit</a:t>
            </a:r>
            <a:r>
              <a:rPr lang="nb-NO" dirty="0"/>
              <a:t> </a:t>
            </a:r>
            <a:r>
              <a:rPr lang="nb-NO" dirty="0" err="1"/>
              <a:t>infrastructure</a:t>
            </a:r>
            <a:r>
              <a:rPr lang="nb-NO" dirty="0"/>
              <a:t>, as </a:t>
            </a:r>
            <a:r>
              <a:rPr lang="nb-NO" dirty="0" err="1"/>
              <a:t>well</a:t>
            </a:r>
            <a:r>
              <a:rPr lang="nb-NO" dirty="0"/>
              <a:t> as </a:t>
            </a:r>
            <a:r>
              <a:rPr lang="nb-NO" dirty="0" err="1"/>
              <a:t>public</a:t>
            </a:r>
            <a:r>
              <a:rPr lang="nb-NO" dirty="0"/>
              <a:t> </a:t>
            </a:r>
            <a:r>
              <a:rPr lang="nb-NO" dirty="0" err="1"/>
              <a:t>transit</a:t>
            </a:r>
            <a:r>
              <a:rPr lang="nb-NO" dirty="0"/>
              <a:t> </a:t>
            </a:r>
            <a:r>
              <a:rPr lang="nb-NO" dirty="0" err="1"/>
              <a:t>ticket</a:t>
            </a:r>
            <a:r>
              <a:rPr lang="nb-NO" dirty="0"/>
              <a:t> subsidies. </a:t>
            </a:r>
          </a:p>
          <a:p>
            <a:pPr marL="214313" indent="-214313">
              <a:buFont typeface="Arial" panose="020B0604020202020204" pitchFamily="34" charset="0"/>
              <a:buChar char="•"/>
            </a:pPr>
            <a:r>
              <a:rPr lang="nb-NO" dirty="0" err="1"/>
              <a:t>Higher</a:t>
            </a:r>
            <a:r>
              <a:rPr lang="nb-NO" dirty="0"/>
              <a:t> </a:t>
            </a:r>
            <a:r>
              <a:rPr lang="nb-NO" dirty="0" err="1"/>
              <a:t>fees</a:t>
            </a:r>
            <a:r>
              <a:rPr lang="nb-NO" dirty="0"/>
              <a:t> during rush </a:t>
            </a:r>
            <a:r>
              <a:rPr lang="nb-NO" dirty="0" err="1"/>
              <a:t>hour</a:t>
            </a:r>
            <a:r>
              <a:rPr lang="nb-NO" dirty="0"/>
              <a:t> (</a:t>
            </a:r>
            <a:r>
              <a:rPr lang="nb-NO" dirty="0" err="1"/>
              <a:t>congestion</a:t>
            </a:r>
            <a:r>
              <a:rPr lang="nb-NO" dirty="0"/>
              <a:t> </a:t>
            </a:r>
            <a:r>
              <a:rPr lang="nb-NO" dirty="0" err="1"/>
              <a:t>prizing</a:t>
            </a:r>
            <a:r>
              <a:rPr lang="nb-NO" dirty="0"/>
              <a:t>) </a:t>
            </a:r>
          </a:p>
          <a:p>
            <a:pPr marL="214313" indent="-214313">
              <a:buFont typeface="Arial" panose="020B0604020202020204" pitchFamily="34" charset="0"/>
              <a:buChar char="•"/>
            </a:pPr>
            <a:r>
              <a:rPr lang="nb-NO" dirty="0" err="1"/>
              <a:t>Higher</a:t>
            </a:r>
            <a:r>
              <a:rPr lang="nb-NO" dirty="0"/>
              <a:t> </a:t>
            </a:r>
            <a:r>
              <a:rPr lang="nb-NO" dirty="0" err="1"/>
              <a:t>fees</a:t>
            </a:r>
            <a:r>
              <a:rPr lang="nb-NO" dirty="0"/>
              <a:t> for fossil </a:t>
            </a:r>
            <a:r>
              <a:rPr lang="nb-NO" dirty="0" err="1"/>
              <a:t>fuel</a:t>
            </a:r>
            <a:r>
              <a:rPr lang="nb-NO" dirty="0"/>
              <a:t> </a:t>
            </a:r>
            <a:r>
              <a:rPr lang="nb-NO" dirty="0" err="1"/>
              <a:t>vehicles</a:t>
            </a:r>
            <a:r>
              <a:rPr lang="nb-NO" dirty="0"/>
              <a:t>. </a:t>
            </a:r>
          </a:p>
          <a:p>
            <a:endParaRPr lang="nb-NO" dirty="0"/>
          </a:p>
          <a:p>
            <a:r>
              <a:rPr lang="nb-NO" dirty="0"/>
              <a:t>All </a:t>
            </a:r>
            <a:r>
              <a:rPr lang="nb-NO" dirty="0" err="1"/>
              <a:t>together</a:t>
            </a:r>
            <a:r>
              <a:rPr lang="nb-NO" dirty="0"/>
              <a:t>, Oslo </a:t>
            </a:r>
            <a:r>
              <a:rPr lang="nb-NO" dirty="0" err="1"/>
              <a:t>earmarks</a:t>
            </a:r>
            <a:r>
              <a:rPr lang="nb-NO" dirty="0"/>
              <a:t> </a:t>
            </a:r>
            <a:r>
              <a:rPr lang="nb-NO" dirty="0" err="1"/>
              <a:t>the</a:t>
            </a:r>
            <a:r>
              <a:rPr lang="nb-NO" dirty="0"/>
              <a:t> </a:t>
            </a:r>
            <a:r>
              <a:rPr lang="nb-NO" dirty="0" err="1"/>
              <a:t>equivalent</a:t>
            </a:r>
            <a:r>
              <a:rPr lang="nb-NO" dirty="0"/>
              <a:t> </a:t>
            </a:r>
            <a:r>
              <a:rPr lang="nb-NO" dirty="0" err="1"/>
              <a:t>of</a:t>
            </a:r>
            <a:r>
              <a:rPr lang="nb-NO" dirty="0"/>
              <a:t> 50 million dollars a </a:t>
            </a:r>
            <a:r>
              <a:rPr lang="nb-NO" dirty="0" err="1"/>
              <a:t>year</a:t>
            </a:r>
            <a:r>
              <a:rPr lang="nb-NO" dirty="0"/>
              <a:t> for </a:t>
            </a:r>
            <a:r>
              <a:rPr lang="nb-NO" dirty="0" err="1"/>
              <a:t>walking</a:t>
            </a:r>
            <a:r>
              <a:rPr lang="nb-NO" dirty="0"/>
              <a:t>, </a:t>
            </a:r>
            <a:r>
              <a:rPr lang="nb-NO" dirty="0" err="1"/>
              <a:t>cycling</a:t>
            </a:r>
            <a:r>
              <a:rPr lang="nb-NO" dirty="0"/>
              <a:t> and </a:t>
            </a:r>
            <a:r>
              <a:rPr lang="nb-NO" dirty="0" err="1"/>
              <a:t>road</a:t>
            </a:r>
            <a:r>
              <a:rPr lang="nb-NO" dirty="0"/>
              <a:t> </a:t>
            </a:r>
            <a:r>
              <a:rPr lang="nb-NO" dirty="0" err="1"/>
              <a:t>safety</a:t>
            </a:r>
            <a:r>
              <a:rPr lang="nb-NO" dirty="0"/>
              <a:t> </a:t>
            </a:r>
            <a:r>
              <a:rPr lang="nb-NO" dirty="0" err="1"/>
              <a:t>investments</a:t>
            </a:r>
            <a:r>
              <a:rPr lang="nb-NO" dirty="0"/>
              <a:t>.</a:t>
            </a:r>
          </a:p>
          <a:p>
            <a:endParaRPr lang="nb-NO" dirty="0"/>
          </a:p>
          <a:p>
            <a:endParaRPr lang="nb-NO" dirty="0"/>
          </a:p>
          <a:p>
            <a:endParaRPr lang="nb-NO" dirty="0"/>
          </a:p>
        </p:txBody>
      </p:sp>
      <p:pic>
        <p:nvPicPr>
          <p:cNvPr id="2054" name="Picture 6" descr="Bom, Furuset">
            <a:extLst>
              <a:ext uri="{FF2B5EF4-FFF2-40B4-BE49-F238E27FC236}">
                <a16:creationId xmlns:a16="http://schemas.microsoft.com/office/drawing/2014/main" id="{54AE7A18-D599-40EF-8BCD-4C74BE265981}"/>
              </a:ext>
            </a:extLst>
          </p:cNvPr>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804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71097-2E7D-4C6D-B073-B5B1834C66D0}"/>
              </a:ext>
            </a:extLst>
          </p:cNvPr>
          <p:cNvSpPr>
            <a:spLocks noGrp="1"/>
          </p:cNvSpPr>
          <p:nvPr>
            <p:ph type="title"/>
          </p:nvPr>
        </p:nvSpPr>
        <p:spPr/>
        <p:txBody>
          <a:bodyPr>
            <a:normAutofit fontScale="90000"/>
          </a:bodyPr>
          <a:lstStyle/>
          <a:p>
            <a:r>
              <a:rPr lang="nb-NO" dirty="0" err="1"/>
              <a:t>What</a:t>
            </a:r>
            <a:r>
              <a:rPr lang="nb-NO" dirty="0"/>
              <a:t> </a:t>
            </a:r>
            <a:r>
              <a:rPr lang="nb-NO" dirty="0" err="1"/>
              <a:t>measures</a:t>
            </a:r>
            <a:r>
              <a:rPr lang="nb-NO" dirty="0"/>
              <a:t> </a:t>
            </a:r>
            <a:r>
              <a:rPr lang="nb-NO" dirty="0" err="1"/>
              <a:t>may</a:t>
            </a:r>
            <a:r>
              <a:rPr lang="nb-NO" dirty="0"/>
              <a:t> have </a:t>
            </a:r>
            <a:r>
              <a:rPr lang="nb-NO" dirty="0" err="1"/>
              <a:t>made</a:t>
            </a:r>
            <a:r>
              <a:rPr lang="nb-NO" dirty="0"/>
              <a:t> a </a:t>
            </a:r>
            <a:r>
              <a:rPr lang="nb-NO" dirty="0" err="1"/>
              <a:t>difference</a:t>
            </a:r>
            <a:r>
              <a:rPr lang="nb-NO" dirty="0"/>
              <a:t> </a:t>
            </a:r>
            <a:r>
              <a:rPr lang="nb-NO" dirty="0" err="1"/>
              <a:t>since</a:t>
            </a:r>
            <a:r>
              <a:rPr lang="nb-NO" dirty="0"/>
              <a:t> 2015?</a:t>
            </a:r>
          </a:p>
        </p:txBody>
      </p:sp>
      <p:sp>
        <p:nvSpPr>
          <p:cNvPr id="4" name="Plassholder for tekst 3">
            <a:extLst>
              <a:ext uri="{FF2B5EF4-FFF2-40B4-BE49-F238E27FC236}">
                <a16:creationId xmlns:a16="http://schemas.microsoft.com/office/drawing/2014/main" id="{FF785815-5ED3-4962-9130-E4BDC757992C}"/>
              </a:ext>
            </a:extLst>
          </p:cNvPr>
          <p:cNvSpPr>
            <a:spLocks noGrp="1"/>
          </p:cNvSpPr>
          <p:nvPr>
            <p:ph type="body" sz="half" idx="2"/>
          </p:nvPr>
        </p:nvSpPr>
        <p:spPr/>
        <p:txBody>
          <a:bodyPr>
            <a:normAutofit lnSpcReduction="10000"/>
          </a:bodyPr>
          <a:lstStyle/>
          <a:p>
            <a:pPr marL="214313" indent="-214313">
              <a:buFont typeface="Arial" panose="020B0604020202020204" pitchFamily="34" charset="0"/>
              <a:buChar char="•"/>
            </a:pPr>
            <a:endParaRPr lang="nb-NO" sz="1350" dirty="0"/>
          </a:p>
          <a:p>
            <a:pPr marL="342900" indent="-342900">
              <a:buFont typeface="+mj-lt"/>
              <a:buAutoNum type="arabicPeriod"/>
            </a:pPr>
            <a:r>
              <a:rPr lang="nb-NO" sz="1500" dirty="0" err="1"/>
              <a:t>Allowing</a:t>
            </a:r>
            <a:r>
              <a:rPr lang="nb-NO" sz="1500" dirty="0"/>
              <a:t> </a:t>
            </a:r>
            <a:r>
              <a:rPr lang="nb-NO" sz="1500" dirty="0" err="1"/>
              <a:t>contraflow</a:t>
            </a:r>
            <a:r>
              <a:rPr lang="nb-NO" sz="1500" dirty="0"/>
              <a:t> </a:t>
            </a:r>
            <a:r>
              <a:rPr lang="nb-NO" sz="1500" dirty="0" err="1"/>
              <a:t>cycling</a:t>
            </a:r>
            <a:endParaRPr lang="nb-NO" sz="1500" dirty="0"/>
          </a:p>
          <a:p>
            <a:pPr marL="342900" indent="-342900">
              <a:buFont typeface="+mj-lt"/>
              <a:buAutoNum type="arabicPeriod"/>
            </a:pPr>
            <a:r>
              <a:rPr lang="nb-NO" sz="1500" dirty="0" err="1"/>
              <a:t>Removing</a:t>
            </a:r>
            <a:r>
              <a:rPr lang="nb-NO" sz="1500" dirty="0"/>
              <a:t> </a:t>
            </a:r>
            <a:r>
              <a:rPr lang="nb-NO" sz="1500" dirty="0" err="1"/>
              <a:t>street</a:t>
            </a:r>
            <a:r>
              <a:rPr lang="nb-NO" sz="1500" dirty="0"/>
              <a:t> </a:t>
            </a:r>
            <a:r>
              <a:rPr lang="nb-NO" sz="1500" dirty="0" err="1"/>
              <a:t>parking</a:t>
            </a:r>
            <a:endParaRPr lang="nb-NO" sz="1500" dirty="0"/>
          </a:p>
          <a:p>
            <a:pPr marL="342900" indent="-342900">
              <a:buFont typeface="+mj-lt"/>
              <a:buAutoNum type="arabicPeriod"/>
            </a:pPr>
            <a:r>
              <a:rPr lang="nb-NO" sz="1500" dirty="0" err="1"/>
              <a:t>Installing</a:t>
            </a:r>
            <a:r>
              <a:rPr lang="nb-NO" sz="1500" dirty="0"/>
              <a:t> </a:t>
            </a:r>
            <a:r>
              <a:rPr lang="nb-NO" sz="1500" dirty="0" err="1"/>
              <a:t>bike</a:t>
            </a:r>
            <a:r>
              <a:rPr lang="nb-NO" sz="1500" dirty="0"/>
              <a:t> </a:t>
            </a:r>
            <a:r>
              <a:rPr lang="nb-NO" sz="1500" dirty="0" err="1"/>
              <a:t>lanes</a:t>
            </a:r>
            <a:endParaRPr lang="nb-NO" sz="1500" dirty="0"/>
          </a:p>
          <a:p>
            <a:pPr marL="342900" indent="-342900">
              <a:buFont typeface="+mj-lt"/>
              <a:buAutoNum type="arabicPeriod"/>
            </a:pPr>
            <a:r>
              <a:rPr lang="nb-NO" sz="1500" dirty="0" err="1"/>
              <a:t>Installing</a:t>
            </a:r>
            <a:r>
              <a:rPr lang="nb-NO" sz="1500" dirty="0"/>
              <a:t> speed humps</a:t>
            </a:r>
          </a:p>
          <a:p>
            <a:pPr marL="342900" indent="-342900">
              <a:buFont typeface="+mj-lt"/>
              <a:buAutoNum type="arabicPeriod"/>
            </a:pPr>
            <a:r>
              <a:rPr lang="nb-NO" sz="1500" dirty="0" err="1"/>
              <a:t>Tightening</a:t>
            </a:r>
            <a:r>
              <a:rPr lang="nb-NO" sz="1500" dirty="0"/>
              <a:t> corner </a:t>
            </a:r>
            <a:r>
              <a:rPr lang="nb-NO" sz="1500" dirty="0" err="1"/>
              <a:t>radii</a:t>
            </a:r>
            <a:r>
              <a:rPr lang="nb-NO" sz="1500" dirty="0"/>
              <a:t> at </a:t>
            </a:r>
            <a:r>
              <a:rPr lang="nb-NO" sz="1500" dirty="0" err="1"/>
              <a:t>intersections</a:t>
            </a:r>
            <a:endParaRPr lang="nb-NO" sz="1500" dirty="0"/>
          </a:p>
          <a:p>
            <a:pPr marL="342900" indent="-342900">
              <a:buFont typeface="+mj-lt"/>
              <a:buAutoNum type="arabicPeriod"/>
            </a:pPr>
            <a:r>
              <a:rPr lang="nb-NO" sz="1500" dirty="0" err="1"/>
              <a:t>Improving</a:t>
            </a:r>
            <a:r>
              <a:rPr lang="nb-NO" sz="1500" dirty="0"/>
              <a:t> </a:t>
            </a:r>
            <a:r>
              <a:rPr lang="nb-NO" sz="1500" dirty="0" err="1"/>
              <a:t>street</a:t>
            </a:r>
            <a:r>
              <a:rPr lang="nb-NO" sz="1500" dirty="0"/>
              <a:t> </a:t>
            </a:r>
            <a:r>
              <a:rPr lang="nb-NO" sz="1500" dirty="0" err="1"/>
              <a:t>lighting</a:t>
            </a:r>
            <a:endParaRPr lang="nb-NO" sz="1500" dirty="0"/>
          </a:p>
          <a:p>
            <a:pPr marL="342900" indent="-342900">
              <a:buFont typeface="+mj-lt"/>
              <a:buAutoNum type="arabicPeriod"/>
            </a:pPr>
            <a:r>
              <a:rPr lang="nb-NO" sz="1500" dirty="0" err="1"/>
              <a:t>Rebuilding</a:t>
            </a:r>
            <a:r>
              <a:rPr lang="nb-NO" sz="1500" dirty="0"/>
              <a:t> </a:t>
            </a:r>
            <a:r>
              <a:rPr lang="nb-NO" sz="1500" dirty="0" err="1"/>
              <a:t>dangerous</a:t>
            </a:r>
            <a:r>
              <a:rPr lang="nb-NO" sz="1500" dirty="0"/>
              <a:t> </a:t>
            </a:r>
            <a:r>
              <a:rPr lang="nb-NO" sz="1500" dirty="0" err="1"/>
              <a:t>streets</a:t>
            </a:r>
            <a:r>
              <a:rPr lang="nb-NO" sz="1500" dirty="0"/>
              <a:t> and </a:t>
            </a:r>
            <a:r>
              <a:rPr lang="nb-NO" sz="1500" dirty="0" err="1"/>
              <a:t>intersections</a:t>
            </a:r>
            <a:endParaRPr lang="nb-NO" sz="1500" dirty="0"/>
          </a:p>
        </p:txBody>
      </p:sp>
      <p:pic>
        <p:nvPicPr>
          <p:cNvPr id="5" name="Picture 2">
            <a:extLst>
              <a:ext uri="{FF2B5EF4-FFF2-40B4-BE49-F238E27FC236}">
                <a16:creationId xmlns:a16="http://schemas.microsoft.com/office/drawing/2014/main" id="{255FC828-A8B9-40BB-B57F-92F835A4780F}"/>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2326DAB9-1326-4019-97B0-6BB06CF9FCA0}"/>
              </a:ext>
            </a:extLst>
          </p:cNvPr>
          <p:cNvSpPr txBox="1"/>
          <p:nvPr/>
        </p:nvSpPr>
        <p:spPr>
          <a:xfrm>
            <a:off x="96899" y="4529372"/>
            <a:ext cx="3650756" cy="404085"/>
          </a:xfrm>
          <a:prstGeom prst="rect">
            <a:avLst/>
          </a:prstGeom>
          <a:noFill/>
        </p:spPr>
        <p:txBody>
          <a:bodyPr wrap="square" rtlCol="0">
            <a:spAutoFit/>
          </a:bodyPr>
          <a:lstStyle/>
          <a:p>
            <a:pPr algn="r">
              <a:spcAft>
                <a:spcPts val="450"/>
              </a:spcAft>
            </a:pPr>
            <a:r>
              <a:rPr lang="nb-NO" sz="1013" i="1" dirty="0"/>
              <a:t>The city ring </a:t>
            </a:r>
            <a:r>
              <a:rPr lang="nb-NO" sz="1013" i="1" dirty="0" err="1"/>
              <a:t>road</a:t>
            </a:r>
            <a:r>
              <a:rPr lang="nb-NO" sz="1013" i="1" dirty="0"/>
              <a:t>, </a:t>
            </a:r>
            <a:r>
              <a:rPr lang="nb-NO" sz="1013" i="1" dirty="0" err="1"/>
              <a:t>before</a:t>
            </a:r>
            <a:r>
              <a:rPr lang="nb-NO" sz="1013" i="1" dirty="0"/>
              <a:t> and </a:t>
            </a:r>
            <a:r>
              <a:rPr lang="nb-NO" sz="1013" i="1" dirty="0" err="1"/>
              <a:t>after</a:t>
            </a:r>
            <a:r>
              <a:rPr lang="nb-NO" sz="1013" i="1" dirty="0"/>
              <a:t> </a:t>
            </a:r>
            <a:r>
              <a:rPr lang="nb-NO" sz="1013" i="1" dirty="0" err="1"/>
              <a:t>bike</a:t>
            </a:r>
            <a:r>
              <a:rPr lang="nb-NO" sz="1013" i="1" dirty="0"/>
              <a:t> </a:t>
            </a:r>
            <a:r>
              <a:rPr lang="nb-NO" sz="1013" i="1" dirty="0" err="1"/>
              <a:t>lane</a:t>
            </a:r>
            <a:r>
              <a:rPr lang="nb-NO" sz="1013" i="1" dirty="0"/>
              <a:t> </a:t>
            </a:r>
            <a:r>
              <a:rPr lang="nb-NO" sz="1013" i="1" dirty="0" err="1"/>
              <a:t>installation</a:t>
            </a:r>
            <a:r>
              <a:rPr lang="nb-NO" sz="1013" i="1" dirty="0"/>
              <a:t>. (Photo: City </a:t>
            </a:r>
            <a:r>
              <a:rPr lang="nb-NO" sz="1013" i="1" dirty="0" err="1"/>
              <a:t>of</a:t>
            </a:r>
            <a:r>
              <a:rPr lang="nb-NO" sz="1013" i="1" dirty="0"/>
              <a:t> Oslo)</a:t>
            </a:r>
          </a:p>
        </p:txBody>
      </p:sp>
    </p:spTree>
    <p:extLst>
      <p:ext uri="{BB962C8B-B14F-4D97-AF65-F5344CB8AC3E}">
        <p14:creationId xmlns:p14="http://schemas.microsoft.com/office/powerpoint/2010/main" val="2915712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522F053-269B-451E-A66F-CFF5801D5A20}"/>
              </a:ext>
            </a:extLst>
          </p:cNvPr>
          <p:cNvSpPr>
            <a:spLocks noGrp="1"/>
          </p:cNvSpPr>
          <p:nvPr>
            <p:ph type="title"/>
          </p:nvPr>
        </p:nvSpPr>
        <p:spPr>
          <a:xfrm>
            <a:off x="629841" y="342900"/>
            <a:ext cx="2949178" cy="857250"/>
          </a:xfrm>
        </p:spPr>
        <p:txBody>
          <a:bodyPr/>
          <a:lstStyle/>
          <a:p>
            <a:r>
              <a:rPr lang="nb-NO" dirty="0"/>
              <a:t>1. </a:t>
            </a:r>
            <a:r>
              <a:rPr lang="nb-NO" dirty="0" err="1"/>
              <a:t>Contraflow</a:t>
            </a:r>
            <a:r>
              <a:rPr lang="nb-NO" dirty="0"/>
              <a:t> </a:t>
            </a:r>
            <a:r>
              <a:rPr lang="nb-NO" dirty="0" err="1"/>
              <a:t>cycling</a:t>
            </a:r>
            <a:endParaRPr lang="nb-NO" dirty="0"/>
          </a:p>
        </p:txBody>
      </p:sp>
      <p:pic>
        <p:nvPicPr>
          <p:cNvPr id="9" name="Plassholder for innhold 8" descr="Et bilde som inneholder bilvei, utendørs, bygning, gate&#10;&#10;Automatisk generert beskrivelse">
            <a:extLst>
              <a:ext uri="{FF2B5EF4-FFF2-40B4-BE49-F238E27FC236}">
                <a16:creationId xmlns:a16="http://schemas.microsoft.com/office/drawing/2014/main" id="{0835236D-4F0E-4AA1-AE7C-6D73A522F167}"/>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887391" y="0"/>
            <a:ext cx="5256609" cy="5143500"/>
          </a:xfrm>
        </p:spPr>
      </p:pic>
      <p:sp>
        <p:nvSpPr>
          <p:cNvPr id="7" name="Plassholder for tekst 6">
            <a:extLst>
              <a:ext uri="{FF2B5EF4-FFF2-40B4-BE49-F238E27FC236}">
                <a16:creationId xmlns:a16="http://schemas.microsoft.com/office/drawing/2014/main" id="{AE5412B6-4C3E-4C04-B985-528D83A4E5E7}"/>
              </a:ext>
            </a:extLst>
          </p:cNvPr>
          <p:cNvSpPr>
            <a:spLocks noGrp="1"/>
          </p:cNvSpPr>
          <p:nvPr>
            <p:ph type="body" sz="half" idx="2"/>
          </p:nvPr>
        </p:nvSpPr>
        <p:spPr/>
        <p:txBody>
          <a:bodyPr>
            <a:normAutofit/>
          </a:bodyPr>
          <a:lstStyle/>
          <a:p>
            <a:r>
              <a:rPr lang="nb-NO" sz="1500" dirty="0"/>
              <a:t>2015: 	</a:t>
            </a:r>
            <a:r>
              <a:rPr lang="nb-NO" sz="1500" dirty="0" err="1"/>
              <a:t>Mostly</a:t>
            </a:r>
            <a:r>
              <a:rPr lang="nb-NO" sz="1500" dirty="0"/>
              <a:t> </a:t>
            </a:r>
            <a:r>
              <a:rPr lang="nb-NO" sz="1500" dirty="0" err="1"/>
              <a:t>forbidden</a:t>
            </a:r>
            <a:endParaRPr lang="nb-NO" sz="1500" dirty="0"/>
          </a:p>
          <a:p>
            <a:r>
              <a:rPr lang="nb-NO" sz="1500" dirty="0" err="1"/>
              <a:t>Now</a:t>
            </a:r>
            <a:r>
              <a:rPr lang="nb-NO" sz="1500" dirty="0"/>
              <a:t>: 	</a:t>
            </a:r>
            <a:r>
              <a:rPr lang="nb-NO" sz="1500" dirty="0" err="1"/>
              <a:t>Allowed</a:t>
            </a:r>
            <a:r>
              <a:rPr lang="nb-NO" sz="1500" dirty="0"/>
              <a:t> </a:t>
            </a:r>
            <a:r>
              <a:rPr lang="nb-NO" sz="1500" dirty="0" err="1"/>
              <a:t>on</a:t>
            </a:r>
            <a:r>
              <a:rPr lang="nb-NO" sz="1500" dirty="0"/>
              <a:t> most </a:t>
            </a:r>
            <a:r>
              <a:rPr lang="nb-NO" sz="1500" dirty="0" err="1"/>
              <a:t>streets</a:t>
            </a:r>
            <a:r>
              <a:rPr lang="nb-NO" sz="1500" dirty="0"/>
              <a:t> </a:t>
            </a:r>
          </a:p>
          <a:p>
            <a:endParaRPr lang="nb-NO" sz="1500" dirty="0"/>
          </a:p>
          <a:p>
            <a:r>
              <a:rPr lang="nb-NO" sz="1500" dirty="0" err="1"/>
              <a:t>Allows</a:t>
            </a:r>
            <a:r>
              <a:rPr lang="nb-NO" sz="1500" dirty="0"/>
              <a:t> </a:t>
            </a:r>
            <a:r>
              <a:rPr lang="nb-NO" sz="1500" dirty="0" err="1"/>
              <a:t>cyclists</a:t>
            </a:r>
            <a:r>
              <a:rPr lang="nb-NO" sz="1500" dirty="0"/>
              <a:t> to </a:t>
            </a:r>
            <a:r>
              <a:rPr lang="nb-NO" sz="1500" dirty="0" err="1"/>
              <a:t>chose</a:t>
            </a:r>
            <a:r>
              <a:rPr lang="nb-NO" sz="1500" dirty="0"/>
              <a:t> safest or </a:t>
            </a:r>
            <a:r>
              <a:rPr lang="nb-NO" sz="1500" dirty="0" err="1"/>
              <a:t>shortest</a:t>
            </a:r>
            <a:r>
              <a:rPr lang="nb-NO" sz="1500" dirty="0"/>
              <a:t> </a:t>
            </a:r>
            <a:r>
              <a:rPr lang="nb-NO" sz="1500" dirty="0" err="1"/>
              <a:t>route</a:t>
            </a:r>
            <a:r>
              <a:rPr lang="nb-NO" sz="1500" dirty="0"/>
              <a:t>. </a:t>
            </a:r>
          </a:p>
          <a:p>
            <a:r>
              <a:rPr lang="nb-NO" sz="1500" dirty="0" err="1"/>
              <a:t>Removes</a:t>
            </a:r>
            <a:r>
              <a:rPr lang="nb-NO" sz="1500" dirty="0"/>
              <a:t> </a:t>
            </a:r>
            <a:r>
              <a:rPr lang="nb-NO" sz="1500" dirty="0" err="1"/>
              <a:t>the</a:t>
            </a:r>
            <a:r>
              <a:rPr lang="nb-NO" sz="1500" dirty="0"/>
              <a:t> </a:t>
            </a:r>
            <a:r>
              <a:rPr lang="nb-NO" sz="1500" dirty="0" err="1"/>
              <a:t>anxiety</a:t>
            </a:r>
            <a:r>
              <a:rPr lang="nb-NO" sz="1500" dirty="0"/>
              <a:t> </a:t>
            </a:r>
            <a:r>
              <a:rPr lang="nb-NO" sz="1500" dirty="0" err="1"/>
              <a:t>of</a:t>
            </a:r>
            <a:r>
              <a:rPr lang="nb-NO" sz="1500" dirty="0"/>
              <a:t> </a:t>
            </a:r>
            <a:r>
              <a:rPr lang="nb-NO" sz="1500" dirty="0" err="1"/>
              <a:t>dealing</a:t>
            </a:r>
            <a:r>
              <a:rPr lang="nb-NO" sz="1500" dirty="0"/>
              <a:t> </a:t>
            </a:r>
            <a:r>
              <a:rPr lang="nb-NO" sz="1500" dirty="0" err="1"/>
              <a:t>with</a:t>
            </a:r>
            <a:r>
              <a:rPr lang="nb-NO" sz="1500" dirty="0"/>
              <a:t> faster </a:t>
            </a:r>
            <a:r>
              <a:rPr lang="nb-NO" sz="1500" dirty="0" err="1"/>
              <a:t>traffic</a:t>
            </a:r>
            <a:r>
              <a:rPr lang="nb-NO" sz="1500" dirty="0"/>
              <a:t> from </a:t>
            </a:r>
            <a:r>
              <a:rPr lang="nb-NO" sz="1500" dirty="0" err="1"/>
              <a:t>behind</a:t>
            </a:r>
            <a:r>
              <a:rPr lang="nb-NO" sz="1500" dirty="0"/>
              <a:t>. </a:t>
            </a:r>
          </a:p>
        </p:txBody>
      </p:sp>
    </p:spTree>
    <p:extLst>
      <p:ext uri="{BB962C8B-B14F-4D97-AF65-F5344CB8AC3E}">
        <p14:creationId xmlns:p14="http://schemas.microsoft.com/office/powerpoint/2010/main" val="1834782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A2F57E-404D-4459-A4EA-0456CFB81CCC}"/>
              </a:ext>
            </a:extLst>
          </p:cNvPr>
          <p:cNvSpPr>
            <a:spLocks noGrp="1"/>
          </p:cNvSpPr>
          <p:nvPr>
            <p:ph type="title"/>
          </p:nvPr>
        </p:nvSpPr>
        <p:spPr/>
        <p:txBody>
          <a:bodyPr/>
          <a:lstStyle/>
          <a:p>
            <a:r>
              <a:rPr lang="nb-NO" dirty="0"/>
              <a:t>2. </a:t>
            </a:r>
            <a:r>
              <a:rPr lang="nb-NO" dirty="0" err="1"/>
              <a:t>Removing</a:t>
            </a:r>
            <a:r>
              <a:rPr lang="nb-NO" dirty="0"/>
              <a:t> </a:t>
            </a:r>
            <a:r>
              <a:rPr lang="nb-NO" dirty="0" err="1"/>
              <a:t>street</a:t>
            </a:r>
            <a:r>
              <a:rPr lang="nb-NO" dirty="0"/>
              <a:t> </a:t>
            </a:r>
            <a:r>
              <a:rPr lang="nb-NO" dirty="0" err="1"/>
              <a:t>parking</a:t>
            </a:r>
            <a:endParaRPr lang="nb-NO" dirty="0"/>
          </a:p>
        </p:txBody>
      </p:sp>
      <p:sp>
        <p:nvSpPr>
          <p:cNvPr id="4" name="Plassholder for tekst 3">
            <a:extLst>
              <a:ext uri="{FF2B5EF4-FFF2-40B4-BE49-F238E27FC236}">
                <a16:creationId xmlns:a16="http://schemas.microsoft.com/office/drawing/2014/main" id="{DF103308-E8B7-43FF-9B9F-4B1E7039EAFA}"/>
              </a:ext>
            </a:extLst>
          </p:cNvPr>
          <p:cNvSpPr>
            <a:spLocks noGrp="1"/>
          </p:cNvSpPr>
          <p:nvPr>
            <p:ph type="body" sz="half" idx="2"/>
          </p:nvPr>
        </p:nvSpPr>
        <p:spPr>
          <a:xfrm>
            <a:off x="629841" y="1808018"/>
            <a:ext cx="2949178" cy="2593723"/>
          </a:xfrm>
        </p:spPr>
        <p:txBody>
          <a:bodyPr>
            <a:normAutofit lnSpcReduction="10000"/>
          </a:bodyPr>
          <a:lstStyle/>
          <a:p>
            <a:r>
              <a:rPr lang="nb-NO" sz="1500" dirty="0"/>
              <a:t>In 2015, </a:t>
            </a:r>
            <a:r>
              <a:rPr lang="nb-NO" sz="1500" dirty="0" err="1"/>
              <a:t>the</a:t>
            </a:r>
            <a:r>
              <a:rPr lang="nb-NO" sz="1500" dirty="0"/>
              <a:t> city </a:t>
            </a:r>
            <a:r>
              <a:rPr lang="nb-NO" sz="1500" dirty="0" err="1"/>
              <a:t>effectively</a:t>
            </a:r>
            <a:r>
              <a:rPr lang="nb-NO" sz="1500" dirty="0"/>
              <a:t> </a:t>
            </a:r>
            <a:r>
              <a:rPr lang="nb-NO" sz="1500" dirty="0" err="1"/>
              <a:t>removed</a:t>
            </a:r>
            <a:r>
              <a:rPr lang="nb-NO" sz="1500" dirty="0"/>
              <a:t> </a:t>
            </a:r>
            <a:r>
              <a:rPr lang="nb-NO" sz="1500" dirty="0" err="1"/>
              <a:t>the</a:t>
            </a:r>
            <a:r>
              <a:rPr lang="nb-NO" sz="1500" dirty="0"/>
              <a:t> </a:t>
            </a:r>
            <a:r>
              <a:rPr lang="nb-NO" sz="1500" dirty="0" err="1"/>
              <a:t>need</a:t>
            </a:r>
            <a:r>
              <a:rPr lang="nb-NO" sz="1500" dirty="0"/>
              <a:t> for </a:t>
            </a:r>
            <a:r>
              <a:rPr lang="nb-NO" sz="1500" dirty="0" err="1"/>
              <a:t>consultations</a:t>
            </a:r>
            <a:r>
              <a:rPr lang="nb-NO" sz="1500" dirty="0"/>
              <a:t> or </a:t>
            </a:r>
            <a:r>
              <a:rPr lang="nb-NO" sz="1500" dirty="0" err="1"/>
              <a:t>political</a:t>
            </a:r>
            <a:r>
              <a:rPr lang="nb-NO" sz="1500" dirty="0"/>
              <a:t> </a:t>
            </a:r>
            <a:r>
              <a:rPr lang="nb-NO" sz="1500" dirty="0" err="1"/>
              <a:t>approval</a:t>
            </a:r>
            <a:r>
              <a:rPr lang="nb-NO" sz="1500" dirty="0"/>
              <a:t> for </a:t>
            </a:r>
            <a:r>
              <a:rPr lang="nb-NO" sz="1500" dirty="0" err="1"/>
              <a:t>removing</a:t>
            </a:r>
            <a:r>
              <a:rPr lang="nb-NO" sz="1500" dirty="0"/>
              <a:t> </a:t>
            </a:r>
            <a:r>
              <a:rPr lang="nb-NO" sz="1500" dirty="0" err="1"/>
              <a:t>street</a:t>
            </a:r>
            <a:r>
              <a:rPr lang="nb-NO" sz="1500" dirty="0"/>
              <a:t> </a:t>
            </a:r>
            <a:r>
              <a:rPr lang="nb-NO" sz="1500" dirty="0" err="1"/>
              <a:t>parking</a:t>
            </a:r>
            <a:r>
              <a:rPr lang="nb-NO" sz="1500" dirty="0"/>
              <a:t>. </a:t>
            </a:r>
          </a:p>
          <a:p>
            <a:pPr marL="257175" indent="-257175">
              <a:buFont typeface="Arial" panose="020B0604020202020204" pitchFamily="34" charset="0"/>
              <a:buChar char="•"/>
            </a:pPr>
            <a:r>
              <a:rPr lang="nb-NO" sz="1500" dirty="0" err="1"/>
              <a:t>Improves</a:t>
            </a:r>
            <a:r>
              <a:rPr lang="nb-NO" sz="1500" dirty="0"/>
              <a:t> </a:t>
            </a:r>
            <a:r>
              <a:rPr lang="nb-NO" sz="1500" dirty="0" err="1"/>
              <a:t>visibility</a:t>
            </a:r>
            <a:endParaRPr lang="nb-NO" sz="1500" dirty="0"/>
          </a:p>
          <a:p>
            <a:pPr marL="257175" indent="-257175">
              <a:buFont typeface="Arial" panose="020B0604020202020204" pitchFamily="34" charset="0"/>
              <a:buChar char="•"/>
            </a:pPr>
            <a:r>
              <a:rPr lang="nb-NO" sz="1500" dirty="0" err="1"/>
              <a:t>Causes</a:t>
            </a:r>
            <a:r>
              <a:rPr lang="nb-NO" sz="1500" dirty="0"/>
              <a:t> drivers to </a:t>
            </a:r>
            <a:r>
              <a:rPr lang="nb-NO" sz="1500" dirty="0" err="1"/>
              <a:t>increase</a:t>
            </a:r>
            <a:r>
              <a:rPr lang="nb-NO" sz="1500" dirty="0"/>
              <a:t> speeds </a:t>
            </a:r>
            <a:r>
              <a:rPr lang="nb-NO" sz="1500" dirty="0" err="1"/>
              <a:t>slightly</a:t>
            </a:r>
            <a:r>
              <a:rPr lang="nb-NO" sz="1500" dirty="0"/>
              <a:t>, </a:t>
            </a:r>
            <a:r>
              <a:rPr lang="nb-NO" sz="1500" dirty="0" err="1"/>
              <a:t>but</a:t>
            </a:r>
            <a:r>
              <a:rPr lang="nb-NO" sz="1500" dirty="0"/>
              <a:t> not </a:t>
            </a:r>
            <a:r>
              <a:rPr lang="nb-NO" sz="1500" dirty="0" err="1"/>
              <a:t>enough</a:t>
            </a:r>
            <a:r>
              <a:rPr lang="nb-NO" sz="1500" dirty="0"/>
              <a:t> to offset </a:t>
            </a:r>
            <a:r>
              <a:rPr lang="nb-NO" sz="1500" dirty="0" err="1"/>
              <a:t>increased</a:t>
            </a:r>
            <a:r>
              <a:rPr lang="nb-NO" sz="1500" dirty="0"/>
              <a:t> </a:t>
            </a:r>
            <a:r>
              <a:rPr lang="nb-NO" sz="1500" dirty="0" err="1"/>
              <a:t>safety</a:t>
            </a:r>
            <a:r>
              <a:rPr lang="nb-NO" sz="1500" dirty="0"/>
              <a:t>. </a:t>
            </a:r>
          </a:p>
          <a:p>
            <a:r>
              <a:rPr lang="nb-NO" sz="1500" dirty="0"/>
              <a:t>4250 </a:t>
            </a:r>
            <a:r>
              <a:rPr lang="nb-NO" sz="1500" dirty="0" err="1"/>
              <a:t>parking</a:t>
            </a:r>
            <a:r>
              <a:rPr lang="nb-NO" sz="1500" dirty="0"/>
              <a:t> </a:t>
            </a:r>
            <a:r>
              <a:rPr lang="nb-NO" sz="1500" dirty="0" err="1"/>
              <a:t>spaces</a:t>
            </a:r>
            <a:r>
              <a:rPr lang="nb-NO" sz="1500" dirty="0"/>
              <a:t> </a:t>
            </a:r>
            <a:r>
              <a:rPr lang="nb-NO" sz="1500" dirty="0" err="1"/>
              <a:t>removed</a:t>
            </a:r>
            <a:r>
              <a:rPr lang="nb-NO" sz="1500" dirty="0"/>
              <a:t> in </a:t>
            </a:r>
            <a:r>
              <a:rPr lang="nb-NO" sz="1500" dirty="0" err="1"/>
              <a:t>five</a:t>
            </a:r>
            <a:r>
              <a:rPr lang="nb-NO" sz="1500" dirty="0"/>
              <a:t> </a:t>
            </a:r>
            <a:r>
              <a:rPr lang="nb-NO" sz="1500" dirty="0" err="1"/>
              <a:t>years</a:t>
            </a:r>
            <a:r>
              <a:rPr lang="nb-NO" sz="1500" dirty="0"/>
              <a:t>.</a:t>
            </a:r>
          </a:p>
        </p:txBody>
      </p:sp>
      <p:pic>
        <p:nvPicPr>
          <p:cNvPr id="4098" name="Picture 2">
            <a:extLst>
              <a:ext uri="{FF2B5EF4-FFF2-40B4-BE49-F238E27FC236}">
                <a16:creationId xmlns:a16="http://schemas.microsoft.com/office/drawing/2014/main" id="{D0BC3AAC-84E3-4503-BD8C-0F88D86CA50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0500"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28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75FF09-DA0A-450D-B600-75CD6F70AAA9}"/>
              </a:ext>
            </a:extLst>
          </p:cNvPr>
          <p:cNvSpPr>
            <a:spLocks noGrp="1"/>
          </p:cNvSpPr>
          <p:nvPr>
            <p:ph type="title"/>
          </p:nvPr>
        </p:nvSpPr>
        <p:spPr/>
        <p:txBody>
          <a:bodyPr/>
          <a:lstStyle/>
          <a:p>
            <a:r>
              <a:rPr lang="nb-NO" dirty="0"/>
              <a:t>3. </a:t>
            </a:r>
            <a:r>
              <a:rPr lang="nb-NO" dirty="0" err="1"/>
              <a:t>Installing</a:t>
            </a:r>
            <a:r>
              <a:rPr lang="nb-NO" dirty="0"/>
              <a:t> </a:t>
            </a:r>
            <a:r>
              <a:rPr lang="nb-NO" dirty="0" err="1"/>
              <a:t>bike</a:t>
            </a:r>
            <a:r>
              <a:rPr lang="nb-NO" dirty="0"/>
              <a:t> </a:t>
            </a:r>
            <a:r>
              <a:rPr lang="nb-NO" dirty="0" err="1"/>
              <a:t>lanes</a:t>
            </a:r>
            <a:endParaRPr lang="nb-NO" dirty="0"/>
          </a:p>
        </p:txBody>
      </p:sp>
      <p:pic>
        <p:nvPicPr>
          <p:cNvPr id="6" name="Plassholder for innhold 5" descr="Et bilde som inneholder bilvei, utendørs, gate, scene&#10;&#10;Automatisk generert beskrivelse">
            <a:extLst>
              <a:ext uri="{FF2B5EF4-FFF2-40B4-BE49-F238E27FC236}">
                <a16:creationId xmlns:a16="http://schemas.microsoft.com/office/drawing/2014/main" id="{93AE7621-209A-49A4-A8C4-A0C1E7F963B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87391" y="832246"/>
            <a:ext cx="4629150" cy="3471863"/>
          </a:xfrm>
        </p:spPr>
      </p:pic>
      <p:sp>
        <p:nvSpPr>
          <p:cNvPr id="4" name="Plassholder for tekst 3">
            <a:extLst>
              <a:ext uri="{FF2B5EF4-FFF2-40B4-BE49-F238E27FC236}">
                <a16:creationId xmlns:a16="http://schemas.microsoft.com/office/drawing/2014/main" id="{99D6DFAE-EFD7-4CBC-BFA9-28405F20CD87}"/>
              </a:ext>
            </a:extLst>
          </p:cNvPr>
          <p:cNvSpPr>
            <a:spLocks noGrp="1"/>
          </p:cNvSpPr>
          <p:nvPr>
            <p:ph type="body" sz="half" idx="2"/>
          </p:nvPr>
        </p:nvSpPr>
        <p:spPr/>
        <p:txBody>
          <a:bodyPr>
            <a:normAutofit/>
          </a:bodyPr>
          <a:lstStyle/>
          <a:p>
            <a:r>
              <a:rPr lang="nb-NO" sz="1500" dirty="0" err="1"/>
              <a:t>While</a:t>
            </a:r>
            <a:r>
              <a:rPr lang="nb-NO" sz="1500" dirty="0"/>
              <a:t> most </a:t>
            </a:r>
            <a:r>
              <a:rPr lang="nb-NO" sz="1500" dirty="0" err="1"/>
              <a:t>bike</a:t>
            </a:r>
            <a:r>
              <a:rPr lang="nb-NO" sz="1500" dirty="0"/>
              <a:t> </a:t>
            </a:r>
            <a:r>
              <a:rPr lang="nb-NO" sz="1500" dirty="0" err="1"/>
              <a:t>lanes</a:t>
            </a:r>
            <a:r>
              <a:rPr lang="nb-NO" sz="1500" dirty="0"/>
              <a:t> </a:t>
            </a:r>
            <a:r>
              <a:rPr lang="nb-NO" sz="1500" dirty="0" err="1"/>
              <a:t>are</a:t>
            </a:r>
            <a:r>
              <a:rPr lang="nb-NO" sz="1500" dirty="0"/>
              <a:t> </a:t>
            </a:r>
            <a:r>
              <a:rPr lang="nb-NO" sz="1500" dirty="0" err="1"/>
              <a:t>installed</a:t>
            </a:r>
            <a:r>
              <a:rPr lang="nb-NO" sz="1500" dirty="0"/>
              <a:t> </a:t>
            </a:r>
            <a:r>
              <a:rPr lang="nb-NO" sz="1500" dirty="0" err="1"/>
              <a:t>permanently</a:t>
            </a:r>
            <a:r>
              <a:rPr lang="nb-NO" sz="1500" dirty="0"/>
              <a:t>, Oslo </a:t>
            </a:r>
            <a:r>
              <a:rPr lang="nb-NO" sz="1500" dirty="0" err="1"/>
              <a:t>also</a:t>
            </a:r>
            <a:r>
              <a:rPr lang="nb-NO" sz="1500" dirty="0"/>
              <a:t> </a:t>
            </a:r>
            <a:r>
              <a:rPr lang="nb-NO" sz="1500" dirty="0" err="1"/>
              <a:t>does</a:t>
            </a:r>
            <a:r>
              <a:rPr lang="nb-NO" sz="1500" dirty="0"/>
              <a:t> full </a:t>
            </a:r>
            <a:r>
              <a:rPr lang="nb-NO" sz="1500" dirty="0" err="1"/>
              <a:t>scale</a:t>
            </a:r>
            <a:r>
              <a:rPr lang="nb-NO" sz="1500" dirty="0"/>
              <a:t> trials. </a:t>
            </a:r>
          </a:p>
          <a:p>
            <a:r>
              <a:rPr lang="nb-NO" sz="1500" dirty="0"/>
              <a:t>Here, a bus </a:t>
            </a:r>
            <a:r>
              <a:rPr lang="nb-NO" sz="1500" dirty="0" err="1"/>
              <a:t>lane</a:t>
            </a:r>
            <a:r>
              <a:rPr lang="nb-NO" sz="1500" dirty="0"/>
              <a:t> </a:t>
            </a:r>
            <a:r>
              <a:rPr lang="nb-NO" sz="1500" dirty="0" err="1"/>
              <a:t>was</a:t>
            </a:r>
            <a:r>
              <a:rPr lang="nb-NO" sz="1500" dirty="0"/>
              <a:t> </a:t>
            </a:r>
            <a:r>
              <a:rPr lang="nb-NO" sz="1500" dirty="0" err="1"/>
              <a:t>removed</a:t>
            </a:r>
            <a:r>
              <a:rPr lang="nb-NO" sz="1500" dirty="0"/>
              <a:t> to make </a:t>
            </a:r>
            <a:r>
              <a:rPr lang="nb-NO" sz="1500" dirty="0" err="1"/>
              <a:t>room</a:t>
            </a:r>
            <a:r>
              <a:rPr lang="nb-NO" sz="1500" dirty="0"/>
              <a:t> for a </a:t>
            </a:r>
            <a:r>
              <a:rPr lang="nb-NO" sz="1500" dirty="0" err="1"/>
              <a:t>bike</a:t>
            </a:r>
            <a:r>
              <a:rPr lang="nb-NO" sz="1500" dirty="0"/>
              <a:t> </a:t>
            </a:r>
            <a:r>
              <a:rPr lang="nb-NO" sz="1500" dirty="0" err="1"/>
              <a:t>lane</a:t>
            </a:r>
            <a:r>
              <a:rPr lang="nb-NO" sz="1500" dirty="0"/>
              <a:t>. </a:t>
            </a:r>
          </a:p>
          <a:p>
            <a:r>
              <a:rPr lang="nb-NO" sz="1500" dirty="0"/>
              <a:t>The </a:t>
            </a:r>
            <a:r>
              <a:rPr lang="nb-NO" sz="1500" dirty="0" err="1"/>
              <a:t>removal</a:t>
            </a:r>
            <a:r>
              <a:rPr lang="nb-NO" sz="1500" dirty="0"/>
              <a:t> </a:t>
            </a:r>
            <a:r>
              <a:rPr lang="nb-NO" sz="1500" dirty="0" err="1"/>
              <a:t>caused</a:t>
            </a:r>
            <a:r>
              <a:rPr lang="nb-NO" sz="1500" dirty="0"/>
              <a:t> major </a:t>
            </a:r>
            <a:r>
              <a:rPr lang="nb-NO" sz="1500" dirty="0" err="1"/>
              <a:t>delays</a:t>
            </a:r>
            <a:r>
              <a:rPr lang="nb-NO" sz="1500" dirty="0"/>
              <a:t> for bus </a:t>
            </a:r>
            <a:r>
              <a:rPr lang="nb-NO" sz="1500" dirty="0" err="1"/>
              <a:t>traffic</a:t>
            </a:r>
            <a:r>
              <a:rPr lang="nb-NO" sz="1500" dirty="0"/>
              <a:t>. </a:t>
            </a:r>
          </a:p>
          <a:p>
            <a:r>
              <a:rPr lang="nb-NO" sz="1500" dirty="0" err="1"/>
              <a:t>Now</a:t>
            </a:r>
            <a:r>
              <a:rPr lang="nb-NO" sz="1500" dirty="0"/>
              <a:t>, </a:t>
            </a:r>
            <a:r>
              <a:rPr lang="nb-NO" sz="1500" dirty="0" err="1"/>
              <a:t>the</a:t>
            </a:r>
            <a:r>
              <a:rPr lang="nb-NO" sz="1500" dirty="0"/>
              <a:t> </a:t>
            </a:r>
            <a:r>
              <a:rPr lang="nb-NO" sz="1500" dirty="0" err="1"/>
              <a:t>street</a:t>
            </a:r>
            <a:r>
              <a:rPr lang="nb-NO" sz="1500" dirty="0"/>
              <a:t> has </a:t>
            </a:r>
            <a:r>
              <a:rPr lang="nb-NO" sz="1500" dirty="0" err="1"/>
              <a:t>been</a:t>
            </a:r>
            <a:r>
              <a:rPr lang="nb-NO" sz="1500" dirty="0"/>
              <a:t> </a:t>
            </a:r>
            <a:r>
              <a:rPr lang="nb-NO" sz="1500" dirty="0" err="1"/>
              <a:t>closed</a:t>
            </a:r>
            <a:r>
              <a:rPr lang="nb-NO" sz="1500" dirty="0"/>
              <a:t> to </a:t>
            </a:r>
            <a:r>
              <a:rPr lang="nb-NO" sz="1500" dirty="0" err="1"/>
              <a:t>car</a:t>
            </a:r>
            <a:r>
              <a:rPr lang="nb-NO" sz="1500" dirty="0"/>
              <a:t> </a:t>
            </a:r>
            <a:r>
              <a:rPr lang="nb-NO" sz="1500" dirty="0" err="1"/>
              <a:t>traffic</a:t>
            </a:r>
            <a:r>
              <a:rPr lang="nb-NO" sz="1500" dirty="0"/>
              <a:t> during rush </a:t>
            </a:r>
            <a:r>
              <a:rPr lang="nb-NO" sz="1500" dirty="0" err="1"/>
              <a:t>hour</a:t>
            </a:r>
            <a:r>
              <a:rPr lang="nb-NO" sz="1500" dirty="0"/>
              <a:t>.</a:t>
            </a:r>
          </a:p>
        </p:txBody>
      </p:sp>
    </p:spTree>
    <p:extLst>
      <p:ext uri="{BB962C8B-B14F-4D97-AF65-F5344CB8AC3E}">
        <p14:creationId xmlns:p14="http://schemas.microsoft.com/office/powerpoint/2010/main" val="3055048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CFB9-8AE6-D84F-9E86-59E2B719CAFD}"/>
              </a:ext>
            </a:extLst>
          </p:cNvPr>
          <p:cNvSpPr>
            <a:spLocks noGrp="1"/>
          </p:cNvSpPr>
          <p:nvPr>
            <p:ph type="title"/>
          </p:nvPr>
        </p:nvSpPr>
        <p:spPr>
          <a:xfrm>
            <a:off x="5391039" y="1337969"/>
            <a:ext cx="3638661" cy="2166836"/>
          </a:xfrm>
        </p:spPr>
        <p:txBody>
          <a:bodyPr vert="horz" lIns="68580" tIns="34290" rIns="68580" bIns="34290" rtlCol="0" anchor="b">
            <a:normAutofit/>
          </a:bodyPr>
          <a:lstStyle/>
          <a:p>
            <a:r>
              <a:rPr lang="en-US" sz="2025" dirty="0"/>
              <a:t>TZD Subcommittee presents:</a:t>
            </a:r>
            <a:br>
              <a:rPr lang="en-US" dirty="0"/>
            </a:br>
            <a:r>
              <a:rPr lang="en-US" sz="3000" dirty="0"/>
              <a:t>“Spotlight on Safety” Webinar</a:t>
            </a:r>
          </a:p>
        </p:txBody>
      </p:sp>
      <p:pic>
        <p:nvPicPr>
          <p:cNvPr id="5" name="Picture 4" descr="C:\Users\kdcastle\AppData\Local\Microsoft\Windows\INetCache\Content.MSO\DB416E9.tmp">
            <a:extLst>
              <a:ext uri="{FF2B5EF4-FFF2-40B4-BE49-F238E27FC236}">
                <a16:creationId xmlns:a16="http://schemas.microsoft.com/office/drawing/2014/main" id="{14B1EA22-383A-485D-8E7F-2CD4108CF7E8}"/>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1" y="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546102103"/>
      </p:ext>
    </p:extLst>
  </p:cSld>
  <p:clrMapOvr>
    <a:masterClrMapping/>
  </p:clrMapOvr>
  <mc:AlternateContent xmlns:mc="http://schemas.openxmlformats.org/markup-compatibility/2006" xmlns:p14="http://schemas.microsoft.com/office/powerpoint/2010/main">
    <mc:Choice Requires="p14">
      <p:transition spd="slow" p14:dur="2000" advTm="32495"/>
    </mc:Choice>
    <mc:Fallback xmlns="">
      <p:transition spd="slow" advTm="324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85721C-7D35-49D7-9BB8-CBF7B5A93C2A}"/>
              </a:ext>
            </a:extLst>
          </p:cNvPr>
          <p:cNvSpPr>
            <a:spLocks noGrp="1"/>
          </p:cNvSpPr>
          <p:nvPr>
            <p:ph type="title"/>
          </p:nvPr>
        </p:nvSpPr>
        <p:spPr/>
        <p:txBody>
          <a:bodyPr/>
          <a:lstStyle/>
          <a:p>
            <a:r>
              <a:rPr lang="nb-NO" dirty="0"/>
              <a:t>Speed management</a:t>
            </a:r>
          </a:p>
        </p:txBody>
      </p:sp>
      <p:sp>
        <p:nvSpPr>
          <p:cNvPr id="3" name="Plassholder for innhold 2">
            <a:extLst>
              <a:ext uri="{FF2B5EF4-FFF2-40B4-BE49-F238E27FC236}">
                <a16:creationId xmlns:a16="http://schemas.microsoft.com/office/drawing/2014/main" id="{267E1B83-DFD5-414E-AF3C-BAE160D47D7B}"/>
              </a:ext>
            </a:extLst>
          </p:cNvPr>
          <p:cNvSpPr>
            <a:spLocks noGrp="1"/>
          </p:cNvSpPr>
          <p:nvPr>
            <p:ph idx="1"/>
          </p:nvPr>
        </p:nvSpPr>
        <p:spPr/>
        <p:txBody>
          <a:bodyPr/>
          <a:lstStyle/>
          <a:p>
            <a:endParaRPr lang="nb-NO"/>
          </a:p>
        </p:txBody>
      </p:sp>
      <p:sp>
        <p:nvSpPr>
          <p:cNvPr id="4" name="Plassholder for tekst 3">
            <a:extLst>
              <a:ext uri="{FF2B5EF4-FFF2-40B4-BE49-F238E27FC236}">
                <a16:creationId xmlns:a16="http://schemas.microsoft.com/office/drawing/2014/main" id="{CE1CDA57-47C2-4276-8370-1ABB36C7676A}"/>
              </a:ext>
            </a:extLst>
          </p:cNvPr>
          <p:cNvSpPr>
            <a:spLocks noGrp="1"/>
          </p:cNvSpPr>
          <p:nvPr>
            <p:ph type="body" sz="half" idx="2"/>
          </p:nvPr>
        </p:nvSpPr>
        <p:spPr>
          <a:xfrm>
            <a:off x="629842" y="1776845"/>
            <a:ext cx="2501229" cy="2624896"/>
          </a:xfrm>
        </p:spPr>
        <p:txBody>
          <a:bodyPr>
            <a:normAutofit/>
          </a:bodyPr>
          <a:lstStyle/>
          <a:p>
            <a:r>
              <a:rPr lang="nb-NO" sz="1350" dirty="0"/>
              <a:t>Oslo makes </a:t>
            </a:r>
            <a:r>
              <a:rPr lang="nb-NO" sz="1350" dirty="0" err="1"/>
              <a:t>hundreds</a:t>
            </a:r>
            <a:r>
              <a:rPr lang="nb-NO" sz="1350" dirty="0"/>
              <a:t> </a:t>
            </a:r>
            <a:r>
              <a:rPr lang="nb-NO" sz="1350" dirty="0" err="1"/>
              <a:t>of</a:t>
            </a:r>
            <a:r>
              <a:rPr lang="nb-NO" sz="1350" dirty="0"/>
              <a:t> </a:t>
            </a:r>
            <a:r>
              <a:rPr lang="nb-NO" sz="1350" dirty="0" err="1"/>
              <a:t>smaller</a:t>
            </a:r>
            <a:r>
              <a:rPr lang="nb-NO" sz="1350" dirty="0"/>
              <a:t> </a:t>
            </a:r>
            <a:r>
              <a:rPr lang="nb-NO" sz="1350" dirty="0" err="1"/>
              <a:t>improvements</a:t>
            </a:r>
            <a:r>
              <a:rPr lang="nb-NO" sz="1350" dirty="0"/>
              <a:t> to speed management </a:t>
            </a:r>
            <a:r>
              <a:rPr lang="nb-NO" sz="1350" dirty="0" err="1"/>
              <a:t>every</a:t>
            </a:r>
            <a:r>
              <a:rPr lang="nb-NO" sz="1350" dirty="0"/>
              <a:t> </a:t>
            </a:r>
            <a:r>
              <a:rPr lang="nb-NO" sz="1350" dirty="0" err="1"/>
              <a:t>year</a:t>
            </a:r>
            <a:r>
              <a:rPr lang="nb-NO" sz="1350" dirty="0"/>
              <a:t>, in </a:t>
            </a:r>
            <a:r>
              <a:rPr lang="nb-NO" sz="1350" dirty="0" err="1"/>
              <a:t>addition</a:t>
            </a:r>
            <a:r>
              <a:rPr lang="nb-NO" sz="1350" dirty="0"/>
              <a:t> to </a:t>
            </a:r>
            <a:r>
              <a:rPr lang="nb-NO" sz="1350" dirty="0" err="1"/>
              <a:t>larger</a:t>
            </a:r>
            <a:r>
              <a:rPr lang="nb-NO" sz="1350" dirty="0"/>
              <a:t> </a:t>
            </a:r>
            <a:r>
              <a:rPr lang="nb-NO" sz="1350" dirty="0" err="1"/>
              <a:t>projects</a:t>
            </a:r>
            <a:r>
              <a:rPr lang="nb-NO" sz="1350" dirty="0"/>
              <a:t>. </a:t>
            </a:r>
          </a:p>
          <a:p>
            <a:r>
              <a:rPr lang="nb-NO" sz="1350" dirty="0"/>
              <a:t>The city </a:t>
            </a:r>
            <a:r>
              <a:rPr lang="nb-NO" sz="1350" dirty="0" err="1"/>
              <a:t>relies</a:t>
            </a:r>
            <a:r>
              <a:rPr lang="nb-NO" sz="1350" dirty="0"/>
              <a:t> </a:t>
            </a:r>
            <a:r>
              <a:rPr lang="nb-NO" sz="1350" dirty="0" err="1"/>
              <a:t>on</a:t>
            </a:r>
            <a:r>
              <a:rPr lang="nb-NO" sz="1350" dirty="0"/>
              <a:t> </a:t>
            </a:r>
            <a:r>
              <a:rPr lang="nb-NO" sz="1350" dirty="0" err="1"/>
              <a:t>street</a:t>
            </a:r>
            <a:r>
              <a:rPr lang="nb-NO" sz="1350" dirty="0"/>
              <a:t> design to </a:t>
            </a:r>
            <a:r>
              <a:rPr lang="nb-NO" sz="1350" dirty="0" err="1"/>
              <a:t>enforce</a:t>
            </a:r>
            <a:r>
              <a:rPr lang="nb-NO" sz="1350" dirty="0"/>
              <a:t> speed limits. </a:t>
            </a:r>
          </a:p>
        </p:txBody>
      </p:sp>
      <p:pic>
        <p:nvPicPr>
          <p:cNvPr id="5" name="Bilde 4">
            <a:extLst>
              <a:ext uri="{FF2B5EF4-FFF2-40B4-BE49-F238E27FC236}">
                <a16:creationId xmlns:a16="http://schemas.microsoft.com/office/drawing/2014/main" id="{15AA8C26-75FB-4707-8169-EDFB6E6240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39443" y="-1"/>
            <a:ext cx="5704557" cy="5143500"/>
          </a:xfrm>
          <a:prstGeom prst="rect">
            <a:avLst/>
          </a:prstGeom>
        </p:spPr>
      </p:pic>
      <p:pic>
        <p:nvPicPr>
          <p:cNvPr id="6" name="Bilde 5">
            <a:extLst>
              <a:ext uri="{FF2B5EF4-FFF2-40B4-BE49-F238E27FC236}">
                <a16:creationId xmlns:a16="http://schemas.microsoft.com/office/drawing/2014/main" id="{E95FF193-A1B4-4F94-9DBB-63AC8765063C}"/>
              </a:ext>
            </a:extLst>
          </p:cNvPr>
          <p:cNvPicPr>
            <a:picLocks noChangeAspect="1"/>
          </p:cNvPicPr>
          <p:nvPr/>
        </p:nvPicPr>
        <p:blipFill>
          <a:blip r:embed="rId4"/>
          <a:stretch>
            <a:fillRect/>
          </a:stretch>
        </p:blipFill>
        <p:spPr>
          <a:xfrm>
            <a:off x="3439443" y="2967973"/>
            <a:ext cx="1406590" cy="2175527"/>
          </a:xfrm>
          <a:prstGeom prst="rect">
            <a:avLst/>
          </a:prstGeom>
        </p:spPr>
      </p:pic>
    </p:spTree>
    <p:extLst>
      <p:ext uri="{BB962C8B-B14F-4D97-AF65-F5344CB8AC3E}">
        <p14:creationId xmlns:p14="http://schemas.microsoft.com/office/powerpoint/2010/main" val="3717744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0ECBEF-7BB6-4EB7-B5B2-5315C1A16C88}"/>
              </a:ext>
            </a:extLst>
          </p:cNvPr>
          <p:cNvSpPr>
            <a:spLocks noGrp="1"/>
          </p:cNvSpPr>
          <p:nvPr>
            <p:ph type="title"/>
          </p:nvPr>
        </p:nvSpPr>
        <p:spPr/>
        <p:txBody>
          <a:bodyPr/>
          <a:lstStyle/>
          <a:p>
            <a:r>
              <a:rPr lang="nb-NO" dirty="0"/>
              <a:t>4. Speed humps</a:t>
            </a:r>
          </a:p>
        </p:txBody>
      </p:sp>
      <p:pic>
        <p:nvPicPr>
          <p:cNvPr id="6" name="Plassholder for innhold 5" descr="Et bilde som inneholder bilvei, utendørs, gate, bygning&#10;&#10;Automatisk generert beskrivelse">
            <a:extLst>
              <a:ext uri="{FF2B5EF4-FFF2-40B4-BE49-F238E27FC236}">
                <a16:creationId xmlns:a16="http://schemas.microsoft.com/office/drawing/2014/main" id="{16E11AAC-BACD-4148-A4A2-D74CDFE3F2FF}"/>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87391" y="832246"/>
            <a:ext cx="4629150" cy="3471863"/>
          </a:xfrm>
        </p:spPr>
      </p:pic>
      <p:sp>
        <p:nvSpPr>
          <p:cNvPr id="4" name="Plassholder for tekst 3">
            <a:extLst>
              <a:ext uri="{FF2B5EF4-FFF2-40B4-BE49-F238E27FC236}">
                <a16:creationId xmlns:a16="http://schemas.microsoft.com/office/drawing/2014/main" id="{16317C49-4E12-4A9B-AE79-27FDD835A5BA}"/>
              </a:ext>
            </a:extLst>
          </p:cNvPr>
          <p:cNvSpPr>
            <a:spLocks noGrp="1"/>
          </p:cNvSpPr>
          <p:nvPr>
            <p:ph type="body" sz="half" idx="2"/>
          </p:nvPr>
        </p:nvSpPr>
        <p:spPr/>
        <p:txBody>
          <a:bodyPr/>
          <a:lstStyle/>
          <a:p>
            <a:r>
              <a:rPr lang="nb-NO" dirty="0"/>
              <a:t>Oslo </a:t>
            </a:r>
            <a:r>
              <a:rPr lang="nb-NO" dirty="0" err="1"/>
              <a:t>installs</a:t>
            </a:r>
            <a:r>
              <a:rPr lang="nb-NO" dirty="0"/>
              <a:t> </a:t>
            </a:r>
            <a:r>
              <a:rPr lang="nb-NO" dirty="0" err="1"/>
              <a:t>about</a:t>
            </a:r>
            <a:r>
              <a:rPr lang="nb-NO" dirty="0"/>
              <a:t> 50 </a:t>
            </a:r>
            <a:r>
              <a:rPr lang="nb-NO" dirty="0" err="1"/>
              <a:t>new</a:t>
            </a:r>
            <a:r>
              <a:rPr lang="nb-NO" dirty="0"/>
              <a:t> speed humps and </a:t>
            </a:r>
            <a:r>
              <a:rPr lang="nb-NO" dirty="0" err="1"/>
              <a:t>raised</a:t>
            </a:r>
            <a:r>
              <a:rPr lang="nb-NO" dirty="0"/>
              <a:t> </a:t>
            </a:r>
            <a:r>
              <a:rPr lang="nb-NO" dirty="0" err="1"/>
              <a:t>crosswalks</a:t>
            </a:r>
            <a:r>
              <a:rPr lang="nb-NO" dirty="0"/>
              <a:t> in 2020. </a:t>
            </a:r>
          </a:p>
          <a:p>
            <a:endParaRPr lang="nb-NO" dirty="0"/>
          </a:p>
          <a:p>
            <a:r>
              <a:rPr lang="nb-NO" dirty="0"/>
              <a:t>Used </a:t>
            </a:r>
            <a:r>
              <a:rPr lang="nb-NO" dirty="0" err="1"/>
              <a:t>with</a:t>
            </a:r>
            <a:r>
              <a:rPr lang="nb-NO" dirty="0"/>
              <a:t> speed limits up to 31 </a:t>
            </a:r>
            <a:r>
              <a:rPr lang="nb-NO" dirty="0" err="1"/>
              <a:t>mph</a:t>
            </a:r>
            <a:r>
              <a:rPr lang="nb-NO" dirty="0"/>
              <a:t> (50 km/h). </a:t>
            </a:r>
          </a:p>
          <a:p>
            <a:r>
              <a:rPr lang="nb-NO" dirty="0" err="1"/>
              <a:t>Required</a:t>
            </a:r>
            <a:r>
              <a:rPr lang="nb-NO" dirty="0"/>
              <a:t> </a:t>
            </a:r>
            <a:r>
              <a:rPr lang="nb-NO" dirty="0" err="1"/>
              <a:t>if</a:t>
            </a:r>
            <a:r>
              <a:rPr lang="nb-NO" dirty="0"/>
              <a:t> more </a:t>
            </a:r>
            <a:r>
              <a:rPr lang="nb-NO" dirty="0" err="1"/>
              <a:t>than</a:t>
            </a:r>
            <a:r>
              <a:rPr lang="nb-NO" dirty="0"/>
              <a:t> 15 % </a:t>
            </a:r>
            <a:r>
              <a:rPr lang="nb-NO" dirty="0" err="1"/>
              <a:t>of</a:t>
            </a:r>
            <a:r>
              <a:rPr lang="nb-NO" dirty="0"/>
              <a:t> driver </a:t>
            </a:r>
            <a:r>
              <a:rPr lang="nb-NO" dirty="0" err="1"/>
              <a:t>exceed</a:t>
            </a:r>
            <a:r>
              <a:rPr lang="nb-NO" dirty="0"/>
              <a:t> </a:t>
            </a:r>
            <a:r>
              <a:rPr lang="nb-NO" dirty="0" err="1"/>
              <a:t>the</a:t>
            </a:r>
            <a:r>
              <a:rPr lang="nb-NO" dirty="0"/>
              <a:t> speed limit by more </a:t>
            </a:r>
            <a:r>
              <a:rPr lang="nb-NO" dirty="0" err="1"/>
              <a:t>than</a:t>
            </a:r>
            <a:r>
              <a:rPr lang="nb-NO" dirty="0"/>
              <a:t> 3 </a:t>
            </a:r>
            <a:r>
              <a:rPr lang="nb-NO" dirty="0" err="1"/>
              <a:t>mph</a:t>
            </a:r>
            <a:r>
              <a:rPr lang="nb-NO" dirty="0"/>
              <a:t>.</a:t>
            </a:r>
          </a:p>
          <a:p>
            <a:endParaRPr lang="nb-NO" dirty="0"/>
          </a:p>
        </p:txBody>
      </p:sp>
    </p:spTree>
    <p:extLst>
      <p:ext uri="{BB962C8B-B14F-4D97-AF65-F5344CB8AC3E}">
        <p14:creationId xmlns:p14="http://schemas.microsoft.com/office/powerpoint/2010/main" val="3107520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6BB345-F6F9-453F-AD53-56549EB73F40}"/>
              </a:ext>
            </a:extLst>
          </p:cNvPr>
          <p:cNvSpPr>
            <a:spLocks noGrp="1"/>
          </p:cNvSpPr>
          <p:nvPr>
            <p:ph type="title"/>
          </p:nvPr>
        </p:nvSpPr>
        <p:spPr/>
        <p:txBody>
          <a:bodyPr/>
          <a:lstStyle/>
          <a:p>
            <a:r>
              <a:rPr lang="nb-NO" dirty="0"/>
              <a:t>5. </a:t>
            </a:r>
            <a:r>
              <a:rPr lang="nb-NO" dirty="0" err="1"/>
              <a:t>Tightening</a:t>
            </a:r>
            <a:r>
              <a:rPr lang="nb-NO" dirty="0"/>
              <a:t> corner </a:t>
            </a:r>
            <a:r>
              <a:rPr lang="nb-NO" dirty="0" err="1"/>
              <a:t>radii</a:t>
            </a:r>
            <a:r>
              <a:rPr lang="nb-NO" dirty="0"/>
              <a:t> at </a:t>
            </a:r>
            <a:r>
              <a:rPr lang="nb-NO" dirty="0" err="1"/>
              <a:t>intersections</a:t>
            </a:r>
            <a:endParaRPr lang="nb-NO" dirty="0"/>
          </a:p>
        </p:txBody>
      </p:sp>
      <p:sp>
        <p:nvSpPr>
          <p:cNvPr id="4" name="Plassholder for tekst 3">
            <a:extLst>
              <a:ext uri="{FF2B5EF4-FFF2-40B4-BE49-F238E27FC236}">
                <a16:creationId xmlns:a16="http://schemas.microsoft.com/office/drawing/2014/main" id="{F5ED5625-5B90-4EAE-A952-264C2786108E}"/>
              </a:ext>
            </a:extLst>
          </p:cNvPr>
          <p:cNvSpPr>
            <a:spLocks noGrp="1"/>
          </p:cNvSpPr>
          <p:nvPr>
            <p:ph type="body" sz="half" idx="2"/>
          </p:nvPr>
        </p:nvSpPr>
        <p:spPr/>
        <p:txBody>
          <a:bodyPr/>
          <a:lstStyle/>
          <a:p>
            <a:r>
              <a:rPr lang="nb-NO" dirty="0"/>
              <a:t>For </a:t>
            </a:r>
            <a:r>
              <a:rPr lang="nb-NO" dirty="0" err="1"/>
              <a:t>intersections</a:t>
            </a:r>
            <a:r>
              <a:rPr lang="nb-NO" dirty="0"/>
              <a:t> </a:t>
            </a:r>
            <a:r>
              <a:rPr lang="nb-NO" dirty="0" err="1"/>
              <a:t>on</a:t>
            </a:r>
            <a:r>
              <a:rPr lang="nb-NO" dirty="0"/>
              <a:t> </a:t>
            </a:r>
            <a:r>
              <a:rPr lang="nb-NO" dirty="0" err="1"/>
              <a:t>smaller</a:t>
            </a:r>
            <a:r>
              <a:rPr lang="nb-NO" dirty="0"/>
              <a:t> </a:t>
            </a:r>
            <a:r>
              <a:rPr lang="nb-NO" dirty="0" err="1"/>
              <a:t>streets</a:t>
            </a:r>
            <a:r>
              <a:rPr lang="nb-NO" dirty="0"/>
              <a:t>, Oslo </a:t>
            </a:r>
            <a:r>
              <a:rPr lang="nb-NO" dirty="0" err="1"/>
              <a:t>employs</a:t>
            </a:r>
            <a:r>
              <a:rPr lang="nb-NO" dirty="0"/>
              <a:t> </a:t>
            </a:r>
            <a:r>
              <a:rPr lang="nb-NO" dirty="0" err="1"/>
              <a:t>small</a:t>
            </a:r>
            <a:r>
              <a:rPr lang="nb-NO" dirty="0"/>
              <a:t> corner </a:t>
            </a:r>
            <a:r>
              <a:rPr lang="nb-NO" dirty="0" err="1"/>
              <a:t>radii</a:t>
            </a:r>
            <a:r>
              <a:rPr lang="nb-NO" dirty="0"/>
              <a:t> to </a:t>
            </a:r>
            <a:r>
              <a:rPr lang="nb-NO" dirty="0" err="1"/>
              <a:t>keep</a:t>
            </a:r>
            <a:r>
              <a:rPr lang="nb-NO" dirty="0"/>
              <a:t> speeds </a:t>
            </a:r>
            <a:r>
              <a:rPr lang="nb-NO" dirty="0" err="1"/>
              <a:t>low</a:t>
            </a:r>
            <a:r>
              <a:rPr lang="nb-NO" dirty="0"/>
              <a:t>. </a:t>
            </a:r>
          </a:p>
          <a:p>
            <a:r>
              <a:rPr lang="nb-NO" dirty="0" err="1"/>
              <a:t>Every</a:t>
            </a:r>
            <a:r>
              <a:rPr lang="nb-NO" dirty="0"/>
              <a:t> </a:t>
            </a:r>
            <a:r>
              <a:rPr lang="nb-NO" dirty="0" err="1"/>
              <a:t>year</a:t>
            </a:r>
            <a:r>
              <a:rPr lang="nb-NO" dirty="0"/>
              <a:t>, </a:t>
            </a:r>
            <a:r>
              <a:rPr lang="nb-NO" dirty="0" err="1"/>
              <a:t>dozens</a:t>
            </a:r>
            <a:r>
              <a:rPr lang="nb-NO" dirty="0"/>
              <a:t> </a:t>
            </a:r>
            <a:r>
              <a:rPr lang="nb-NO" dirty="0" err="1"/>
              <a:t>of</a:t>
            </a:r>
            <a:r>
              <a:rPr lang="nb-NO" dirty="0"/>
              <a:t> </a:t>
            </a:r>
            <a:r>
              <a:rPr lang="nb-NO" dirty="0" err="1"/>
              <a:t>intersections</a:t>
            </a:r>
            <a:r>
              <a:rPr lang="nb-NO" dirty="0"/>
              <a:t> </a:t>
            </a:r>
            <a:r>
              <a:rPr lang="nb-NO" dirty="0" err="1"/>
              <a:t>are</a:t>
            </a:r>
            <a:r>
              <a:rPr lang="nb-NO" dirty="0"/>
              <a:t> </a:t>
            </a:r>
            <a:r>
              <a:rPr lang="nb-NO" dirty="0" err="1"/>
              <a:t>rebuilt</a:t>
            </a:r>
            <a:r>
              <a:rPr lang="nb-NO" dirty="0"/>
              <a:t>. </a:t>
            </a:r>
          </a:p>
          <a:p>
            <a:endParaRPr lang="nb-NO" dirty="0"/>
          </a:p>
          <a:p>
            <a:r>
              <a:rPr lang="nb-NO" dirty="0"/>
              <a:t>This </a:t>
            </a:r>
            <a:r>
              <a:rPr lang="nb-NO" dirty="0" err="1"/>
              <a:t>provides</a:t>
            </a:r>
            <a:r>
              <a:rPr lang="nb-NO" dirty="0"/>
              <a:t> more </a:t>
            </a:r>
            <a:r>
              <a:rPr lang="nb-NO" dirty="0" err="1"/>
              <a:t>sidewalk</a:t>
            </a:r>
            <a:r>
              <a:rPr lang="nb-NO" dirty="0"/>
              <a:t> </a:t>
            </a:r>
            <a:r>
              <a:rPr lang="nb-NO" dirty="0" err="1"/>
              <a:t>space</a:t>
            </a:r>
            <a:r>
              <a:rPr lang="nb-NO" dirty="0"/>
              <a:t>, and </a:t>
            </a:r>
            <a:r>
              <a:rPr lang="nb-NO" dirty="0" err="1"/>
              <a:t>shorten</a:t>
            </a:r>
            <a:r>
              <a:rPr lang="nb-NO" dirty="0"/>
              <a:t> </a:t>
            </a:r>
            <a:r>
              <a:rPr lang="nb-NO" dirty="0" err="1"/>
              <a:t>crosswalks</a:t>
            </a:r>
            <a:r>
              <a:rPr lang="nb-NO" dirty="0"/>
              <a:t>. The </a:t>
            </a:r>
            <a:r>
              <a:rPr lang="nb-NO" dirty="0" err="1"/>
              <a:t>maximum</a:t>
            </a:r>
            <a:r>
              <a:rPr lang="nb-NO" dirty="0"/>
              <a:t> </a:t>
            </a:r>
            <a:r>
              <a:rPr lang="nb-NO" dirty="0" err="1"/>
              <a:t>allowed</a:t>
            </a:r>
            <a:r>
              <a:rPr lang="nb-NO" dirty="0"/>
              <a:t> </a:t>
            </a:r>
            <a:r>
              <a:rPr lang="nb-NO" dirty="0" err="1"/>
              <a:t>crossing</a:t>
            </a:r>
            <a:r>
              <a:rPr lang="nb-NO" dirty="0"/>
              <a:t> </a:t>
            </a:r>
            <a:r>
              <a:rPr lang="nb-NO" dirty="0" err="1"/>
              <a:t>distance</a:t>
            </a:r>
            <a:r>
              <a:rPr lang="nb-NO" dirty="0"/>
              <a:t> is 26 feet (8 meters). </a:t>
            </a:r>
          </a:p>
        </p:txBody>
      </p:sp>
      <p:pic>
        <p:nvPicPr>
          <p:cNvPr id="5" name="Picture 4" descr="Image">
            <a:extLst>
              <a:ext uri="{FF2B5EF4-FFF2-40B4-BE49-F238E27FC236}">
                <a16:creationId xmlns:a16="http://schemas.microsoft.com/office/drawing/2014/main" id="{06565E4C-BB9A-40F4-AED3-34996CC444E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00502" y="1"/>
            <a:ext cx="5143499" cy="5143499"/>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BA2E7F48-CF22-40AC-A5BE-296DA1D8A968}"/>
              </a:ext>
            </a:extLst>
          </p:cNvPr>
          <p:cNvSpPr txBox="1"/>
          <p:nvPr/>
        </p:nvSpPr>
        <p:spPr>
          <a:xfrm>
            <a:off x="4125719" y="4717204"/>
            <a:ext cx="567784" cy="248209"/>
          </a:xfrm>
          <a:prstGeom prst="rect">
            <a:avLst/>
          </a:prstGeom>
          <a:noFill/>
        </p:spPr>
        <p:txBody>
          <a:bodyPr wrap="none" rtlCol="0">
            <a:spAutoFit/>
          </a:bodyPr>
          <a:lstStyle/>
          <a:p>
            <a:r>
              <a:rPr lang="nb-NO" sz="1013" dirty="0" err="1">
                <a:solidFill>
                  <a:schemeClr val="bg1"/>
                </a:solidFill>
              </a:rPr>
              <a:t>Before</a:t>
            </a:r>
            <a:endParaRPr lang="nb-NO" sz="1013" dirty="0">
              <a:solidFill>
                <a:schemeClr val="bg1"/>
              </a:solidFill>
            </a:endParaRPr>
          </a:p>
        </p:txBody>
      </p:sp>
      <p:sp>
        <p:nvSpPr>
          <p:cNvPr id="7" name="TekstSylinder 6">
            <a:extLst>
              <a:ext uri="{FF2B5EF4-FFF2-40B4-BE49-F238E27FC236}">
                <a16:creationId xmlns:a16="http://schemas.microsoft.com/office/drawing/2014/main" id="{AD3B6DFE-3AA6-405F-A45F-1E9ED65DAB0C}"/>
              </a:ext>
            </a:extLst>
          </p:cNvPr>
          <p:cNvSpPr txBox="1"/>
          <p:nvPr/>
        </p:nvSpPr>
        <p:spPr>
          <a:xfrm>
            <a:off x="6748757" y="4717204"/>
            <a:ext cx="460382" cy="248209"/>
          </a:xfrm>
          <a:prstGeom prst="rect">
            <a:avLst/>
          </a:prstGeom>
          <a:noFill/>
        </p:spPr>
        <p:txBody>
          <a:bodyPr wrap="none" rtlCol="0">
            <a:spAutoFit/>
          </a:bodyPr>
          <a:lstStyle/>
          <a:p>
            <a:r>
              <a:rPr lang="nb-NO" sz="1013" dirty="0" err="1">
                <a:solidFill>
                  <a:schemeClr val="bg1"/>
                </a:solidFill>
              </a:rPr>
              <a:t>After</a:t>
            </a:r>
            <a:endParaRPr lang="nb-NO" sz="1013" dirty="0">
              <a:solidFill>
                <a:schemeClr val="bg1"/>
              </a:solidFill>
            </a:endParaRPr>
          </a:p>
        </p:txBody>
      </p:sp>
    </p:spTree>
    <p:extLst>
      <p:ext uri="{BB962C8B-B14F-4D97-AF65-F5344CB8AC3E}">
        <p14:creationId xmlns:p14="http://schemas.microsoft.com/office/powerpoint/2010/main" val="894888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446ED78E-2C45-4379-9DC2-A0C8E0E680BB}"/>
              </a:ext>
            </a:extLst>
          </p:cNvPr>
          <p:cNvSpPr>
            <a:spLocks noGrp="1"/>
          </p:cNvSpPr>
          <p:nvPr>
            <p:ph type="body" sz="quarter" idx="10"/>
          </p:nvPr>
        </p:nvSpPr>
        <p:spPr>
          <a:xfrm>
            <a:off x="616527" y="3196828"/>
            <a:ext cx="7910946" cy="994172"/>
          </a:xfrm>
          <a:ln>
            <a:noFill/>
          </a:ln>
        </p:spPr>
        <p:style>
          <a:lnRef idx="2">
            <a:schemeClr val="dk1"/>
          </a:lnRef>
          <a:fillRef idx="1">
            <a:schemeClr val="lt1"/>
          </a:fillRef>
          <a:effectRef idx="0">
            <a:schemeClr val="dk1"/>
          </a:effectRef>
          <a:fontRef idx="minor">
            <a:schemeClr val="dk1"/>
          </a:fontRef>
        </p:style>
        <p:txBody>
          <a:bodyPr/>
          <a:lstStyle/>
          <a:p>
            <a:r>
              <a:rPr lang="nb-NO" sz="1350" dirty="0">
                <a:solidFill>
                  <a:schemeClr val="tx1"/>
                </a:solidFill>
                <a:latin typeface="Calibri" panose="020F0502020204030204" pitchFamily="34" charset="0"/>
                <a:cs typeface="Calibri" panose="020F0502020204030204" pitchFamily="34" charset="0"/>
              </a:rPr>
              <a:t>Anders Hartmann</a:t>
            </a:r>
          </a:p>
          <a:p>
            <a:r>
              <a:rPr lang="nb-NO" sz="1350" dirty="0">
                <a:solidFill>
                  <a:schemeClr val="tx1"/>
                </a:solidFill>
                <a:latin typeface="Calibri Light" panose="020F0302020204030204" pitchFamily="34" charset="0"/>
                <a:cs typeface="Calibri Light" panose="020F0302020204030204" pitchFamily="34" charset="0"/>
              </a:rPr>
              <a:t>anders.hartmann@asplanviak.no / </a:t>
            </a:r>
            <a:r>
              <a:rPr lang="nb-NO" sz="1350" dirty="0" err="1">
                <a:solidFill>
                  <a:schemeClr val="tx1"/>
                </a:solidFill>
                <a:latin typeface="Calibri Light" panose="020F0302020204030204" pitchFamily="34" charset="0"/>
                <a:cs typeface="Calibri Light" panose="020F0302020204030204" pitchFamily="34" charset="0"/>
              </a:rPr>
              <a:t>Twitter</a:t>
            </a:r>
            <a:r>
              <a:rPr lang="nb-NO" sz="1350" dirty="0">
                <a:solidFill>
                  <a:schemeClr val="tx1"/>
                </a:solidFill>
                <a:latin typeface="Calibri Light" panose="020F0302020204030204" pitchFamily="34" charset="0"/>
                <a:cs typeface="Calibri Light" panose="020F0302020204030204" pitchFamily="34" charset="0"/>
              </a:rPr>
              <a:t>: @</a:t>
            </a:r>
            <a:r>
              <a:rPr lang="nb-NO" sz="1350" dirty="0" err="1">
                <a:solidFill>
                  <a:schemeClr val="tx1"/>
                </a:solidFill>
                <a:latin typeface="Calibri Light" panose="020F0302020204030204" pitchFamily="34" charset="0"/>
                <a:cs typeface="Calibri Light" panose="020F0302020204030204" pitchFamily="34" charset="0"/>
              </a:rPr>
              <a:t>andershartmann</a:t>
            </a:r>
            <a:endParaRPr lang="nb-NO" sz="1350" dirty="0">
              <a:solidFill>
                <a:schemeClr val="tx1"/>
              </a:solidFill>
              <a:latin typeface="Calibri Light" panose="020F0302020204030204" pitchFamily="34" charset="0"/>
              <a:cs typeface="Calibri Light" panose="020F0302020204030204" pitchFamily="34" charset="0"/>
            </a:endParaRPr>
          </a:p>
        </p:txBody>
      </p:sp>
      <p:sp>
        <p:nvSpPr>
          <p:cNvPr id="6" name="Tittel 5">
            <a:extLst>
              <a:ext uri="{FF2B5EF4-FFF2-40B4-BE49-F238E27FC236}">
                <a16:creationId xmlns:a16="http://schemas.microsoft.com/office/drawing/2014/main" id="{7F4CEF67-9616-4040-BEF7-C144B4C455CE}"/>
              </a:ext>
            </a:extLst>
          </p:cNvPr>
          <p:cNvSpPr>
            <a:spLocks noGrp="1"/>
          </p:cNvSpPr>
          <p:nvPr>
            <p:ph type="title"/>
          </p:nvPr>
        </p:nvSpPr>
        <p:spPr>
          <a:xfrm>
            <a:off x="2379825" y="1247342"/>
            <a:ext cx="4384350" cy="994172"/>
          </a:xfrm>
        </p:spPr>
        <p:txBody>
          <a:bodyPr>
            <a:normAutofit/>
          </a:bodyPr>
          <a:lstStyle/>
          <a:p>
            <a:r>
              <a:rPr lang="nb-NO" sz="2400" dirty="0">
                <a:latin typeface="Calibri" panose="020F0502020204030204" pitchFamily="34" charset="0"/>
                <a:cs typeface="Calibri" panose="020F0502020204030204" pitchFamily="34" charset="0"/>
              </a:rPr>
              <a:t>Questions</a:t>
            </a:r>
            <a:r>
              <a:rPr lang="nb-NO" sz="21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69920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ACFC50A8-6092-9543-8038-402AEC84666D}"/>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644118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riding a bike down a dirt road&#10;&#10;Description automatically generated">
            <a:extLst>
              <a:ext uri="{FF2B5EF4-FFF2-40B4-BE49-F238E27FC236}">
                <a16:creationId xmlns:a16="http://schemas.microsoft.com/office/drawing/2014/main" id="{CF3BCD5A-35FC-564D-A5FB-36931B459898}"/>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705385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1FCE3B0-8FD1-0F49-9717-73E0675DC29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008615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849FA040-4088-6E49-9B62-5F75285DC79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1755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E17E3990-DBF4-4141-BF2D-61B5186F04AE}"/>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55646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7C775E87-1281-7249-8BB3-F536B9C07B3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402591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0890-1D53-47BC-B0E6-0B0FD88BC6A0}"/>
              </a:ext>
            </a:extLst>
          </p:cNvPr>
          <p:cNvSpPr>
            <a:spLocks noGrp="1"/>
          </p:cNvSpPr>
          <p:nvPr>
            <p:ph type="title"/>
          </p:nvPr>
        </p:nvSpPr>
        <p:spPr/>
        <p:txBody>
          <a:bodyPr/>
          <a:lstStyle/>
          <a:p>
            <a:r>
              <a:rPr lang="en-US" dirty="0"/>
              <a:t>TZD Subcommittee</a:t>
            </a:r>
          </a:p>
        </p:txBody>
      </p:sp>
      <p:sp>
        <p:nvSpPr>
          <p:cNvPr id="3" name="Content Placeholder 2">
            <a:extLst>
              <a:ext uri="{FF2B5EF4-FFF2-40B4-BE49-F238E27FC236}">
                <a16:creationId xmlns:a16="http://schemas.microsoft.com/office/drawing/2014/main" id="{3B1626A5-8A27-4DD3-9549-38260C5FB62B}"/>
              </a:ext>
            </a:extLst>
          </p:cNvPr>
          <p:cNvSpPr>
            <a:spLocks noGrp="1"/>
          </p:cNvSpPr>
          <p:nvPr>
            <p:ph idx="1"/>
          </p:nvPr>
        </p:nvSpPr>
        <p:spPr>
          <a:xfrm>
            <a:off x="628650" y="1371600"/>
            <a:ext cx="7886700" cy="2621328"/>
          </a:xfrm>
        </p:spPr>
        <p:txBody>
          <a:bodyPr>
            <a:normAutofit/>
          </a:bodyPr>
          <a:lstStyle/>
          <a:p>
            <a:r>
              <a:rPr lang="en-US" dirty="0"/>
              <a:t>Lead zero-based initiatives</a:t>
            </a:r>
          </a:p>
          <a:p>
            <a:r>
              <a:rPr lang="en-US" dirty="0"/>
              <a:t>Support state SHSP efforts</a:t>
            </a:r>
          </a:p>
          <a:p>
            <a:r>
              <a:rPr lang="en-US" dirty="0"/>
              <a:t>Build new partnerships</a:t>
            </a:r>
          </a:p>
          <a:p>
            <a:r>
              <a:rPr lang="en-US" dirty="0"/>
              <a:t>Communicate safety issues and initiatives </a:t>
            </a:r>
          </a:p>
          <a:p>
            <a:r>
              <a:rPr lang="en-US" dirty="0"/>
              <a:t>Promote multidisciplinary approaches to eliminating traffic fatalities and serious injuries</a:t>
            </a:r>
          </a:p>
          <a:p>
            <a:pPr marL="0" indent="0">
              <a:buNone/>
            </a:pPr>
            <a:endParaRPr lang="en-US" dirty="0"/>
          </a:p>
        </p:txBody>
      </p:sp>
      <p:pic>
        <p:nvPicPr>
          <p:cNvPr id="5" name="Picture 4" descr="Screen Shot 2016-03-28 at 8.15.00 AM.png">
            <a:extLst>
              <a:ext uri="{FF2B5EF4-FFF2-40B4-BE49-F238E27FC236}">
                <a16:creationId xmlns:a16="http://schemas.microsoft.com/office/drawing/2014/main" id="{CD8A3F92-308D-4AFA-8F3B-553F53B28F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6601" y="273844"/>
            <a:ext cx="1594013" cy="2060615"/>
          </a:xfrm>
          <a:prstGeom prst="rect">
            <a:avLst/>
          </a:prstGeom>
          <a:effectLst>
            <a:outerShdw blurRad="139700" dist="38100" dir="300000" algn="tl" rotWithShape="0">
              <a:prstClr val="black">
                <a:alpha val="67000"/>
              </a:prstClr>
            </a:outerShdw>
          </a:effectLst>
        </p:spPr>
      </p:pic>
    </p:spTree>
    <p:extLst>
      <p:ext uri="{BB962C8B-B14F-4D97-AF65-F5344CB8AC3E}">
        <p14:creationId xmlns:p14="http://schemas.microsoft.com/office/powerpoint/2010/main" val="2935568747"/>
      </p:ext>
    </p:extLst>
  </p:cSld>
  <p:clrMapOvr>
    <a:masterClrMapping/>
  </p:clrMapOvr>
  <mc:AlternateContent xmlns:mc="http://schemas.openxmlformats.org/markup-compatibility/2006" xmlns:p14="http://schemas.microsoft.com/office/powerpoint/2010/main">
    <mc:Choice Requires="p14">
      <p:transition spd="slow" p14:dur="2000" advTm="44012"/>
    </mc:Choice>
    <mc:Fallback xmlns="">
      <p:transition spd="slow" advTm="4401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B131A1A-2574-4047-91E6-265ECB5680F6}"/>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3609396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E281E49-4401-904E-9DFF-9796D31089BC}"/>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40775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7CB55CED-9E3A-D341-956D-88E6E34BD15E}"/>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51012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6EAA96B-ED79-3A4F-A3D3-BC92ABE04752}"/>
              </a:ext>
            </a:extLst>
          </p:cNvPr>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2340720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D2595A1-0458-D848-8BA7-8548EA28C74F}"/>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190553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9065DE-EF7A-404E-8C54-6168A14B5AC0}"/>
              </a:ext>
            </a:extLst>
          </p:cNvPr>
          <p:cNvSpPr>
            <a:spLocks noGrp="1"/>
          </p:cNvSpPr>
          <p:nvPr>
            <p:ph type="ctrTitle"/>
          </p:nvPr>
        </p:nvSpPr>
        <p:spPr>
          <a:xfrm>
            <a:off x="438150" y="3665534"/>
            <a:ext cx="8082044" cy="519565"/>
          </a:xfrm>
        </p:spPr>
        <p:txBody>
          <a:bodyPr>
            <a:noAutofit/>
          </a:bodyPr>
          <a:lstStyle/>
          <a:p>
            <a:pPr algn="ctr"/>
            <a:r>
              <a:rPr lang="en-US" sz="2700" dirty="0"/>
              <a:t>Pedestrian and Bicyclist Safety Resources</a:t>
            </a:r>
          </a:p>
        </p:txBody>
      </p:sp>
      <p:sp>
        <p:nvSpPr>
          <p:cNvPr id="5" name="Subtitle 4">
            <a:extLst>
              <a:ext uri="{FF2B5EF4-FFF2-40B4-BE49-F238E27FC236}">
                <a16:creationId xmlns:a16="http://schemas.microsoft.com/office/drawing/2014/main" id="{968D8647-73E7-45B1-82B3-75697C5924A8}"/>
              </a:ext>
            </a:extLst>
          </p:cNvPr>
          <p:cNvSpPr>
            <a:spLocks noGrp="1"/>
          </p:cNvSpPr>
          <p:nvPr>
            <p:ph type="subTitle" idx="1"/>
          </p:nvPr>
        </p:nvSpPr>
        <p:spPr>
          <a:xfrm>
            <a:off x="114300" y="3925317"/>
            <a:ext cx="9029700" cy="1328609"/>
          </a:xfrm>
        </p:spPr>
        <p:txBody>
          <a:bodyPr/>
          <a:lstStyle/>
          <a:p>
            <a:endParaRPr lang="en-US" sz="1650" dirty="0"/>
          </a:p>
          <a:p>
            <a:pPr algn="ctr"/>
            <a:r>
              <a:rPr lang="en-US" sz="1650" dirty="0"/>
              <a:t>Michael S. Griffith RSP</a:t>
            </a:r>
            <a:r>
              <a:rPr lang="en-US" sz="1650" baseline="-25000" dirty="0"/>
              <a:t>1</a:t>
            </a:r>
            <a:r>
              <a:rPr lang="en-US" sz="1650" dirty="0"/>
              <a:t>, RSP</a:t>
            </a:r>
            <a:r>
              <a:rPr lang="en-US" sz="1650" baseline="-25000" dirty="0"/>
              <a:t>2</a:t>
            </a:r>
            <a:r>
              <a:rPr lang="en-US" sz="1650" dirty="0"/>
              <a:t> </a:t>
            </a:r>
          </a:p>
          <a:p>
            <a:pPr algn="ctr"/>
            <a:r>
              <a:rPr lang="en-US" sz="1650" dirty="0"/>
              <a:t>Federal Highway Administration</a:t>
            </a:r>
          </a:p>
        </p:txBody>
      </p:sp>
    </p:spTree>
    <p:extLst>
      <p:ext uri="{BB962C8B-B14F-4D97-AF65-F5344CB8AC3E}">
        <p14:creationId xmlns:p14="http://schemas.microsoft.com/office/powerpoint/2010/main" val="421507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75" dirty="0"/>
              <a:t>Resources Available to Help Improve Pedestrian </a:t>
            </a:r>
            <a:br>
              <a:rPr lang="en-US" sz="2475" dirty="0"/>
            </a:br>
            <a:r>
              <a:rPr lang="en-US" sz="2475" dirty="0"/>
              <a:t>and Bicyclist Safety</a:t>
            </a:r>
          </a:p>
        </p:txBody>
      </p:sp>
      <p:sp>
        <p:nvSpPr>
          <p:cNvPr id="3" name="Content Placeholder 2"/>
          <p:cNvSpPr>
            <a:spLocks noGrp="1"/>
          </p:cNvSpPr>
          <p:nvPr>
            <p:ph idx="1"/>
          </p:nvPr>
        </p:nvSpPr>
        <p:spPr>
          <a:xfrm>
            <a:off x="694312" y="993439"/>
            <a:ext cx="7886700" cy="3661172"/>
          </a:xfrm>
        </p:spPr>
        <p:txBody>
          <a:bodyPr>
            <a:normAutofit/>
          </a:bodyPr>
          <a:lstStyle/>
          <a:p>
            <a:r>
              <a:rPr lang="en-US" sz="1800" dirty="0"/>
              <a:t>Pedestrian and Bicycle Safety Focus States Efforts</a:t>
            </a:r>
          </a:p>
          <a:p>
            <a:r>
              <a:rPr lang="en-US" sz="1800" dirty="0"/>
              <a:t>Smartphone-Based Mid-Block Pedestrian Crossing In-Vehicle Warning</a:t>
            </a:r>
          </a:p>
          <a:p>
            <a:r>
              <a:rPr lang="en-US" sz="1800" dirty="0"/>
              <a:t>Updated Pedestrian and Bicyclist Road Safety Audit Guide </a:t>
            </a:r>
            <a:br>
              <a:rPr lang="en-US" sz="1800" dirty="0"/>
            </a:br>
            <a:r>
              <a:rPr lang="en-US" sz="1800" dirty="0"/>
              <a:t>and Prompt List</a:t>
            </a:r>
          </a:p>
          <a:p>
            <a:r>
              <a:rPr lang="en-US" sz="1800" dirty="0"/>
              <a:t>Speed Management Noteworthy Practices</a:t>
            </a:r>
          </a:p>
          <a:p>
            <a:r>
              <a:rPr lang="en-US" sz="1800" dirty="0"/>
              <a:t>Pedestrian and Bicycle Scalable Risk Assessment Methodology </a:t>
            </a:r>
            <a:br>
              <a:rPr lang="en-US" sz="1800" dirty="0"/>
            </a:br>
            <a:r>
              <a:rPr lang="en-US" sz="1800" dirty="0"/>
              <a:t>and Areawide Exposure Tool</a:t>
            </a:r>
          </a:p>
          <a:p>
            <a:r>
              <a:rPr lang="en-US" sz="1800" dirty="0"/>
              <a:t>Bikeway Selection Guide</a:t>
            </a:r>
          </a:p>
          <a:p>
            <a:r>
              <a:rPr lang="en-US" sz="1800" dirty="0"/>
              <a:t>USDOT Action Plan</a:t>
            </a:r>
          </a:p>
          <a:p>
            <a:r>
              <a:rPr lang="en-US" sz="1800" dirty="0"/>
              <a:t>Safe Transportation for Every Pedestrian (STEP)</a:t>
            </a:r>
          </a:p>
          <a:p>
            <a:endParaRPr lang="en-US" dirty="0"/>
          </a:p>
          <a:p>
            <a:endParaRPr lang="en-US" dirty="0"/>
          </a:p>
        </p:txBody>
      </p:sp>
    </p:spTree>
    <p:extLst>
      <p:ext uri="{BB962C8B-B14F-4D97-AF65-F5344CB8AC3E}">
        <p14:creationId xmlns:p14="http://schemas.microsoft.com/office/powerpoint/2010/main" val="2690479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a:extLst>
              <a:ext uri="{FF2B5EF4-FFF2-40B4-BE49-F238E27FC236}">
                <a16:creationId xmlns:a16="http://schemas.microsoft.com/office/drawing/2014/main" id="{8602E48B-9526-4C9D-AF7C-659376454AC0}"/>
              </a:ext>
            </a:extLst>
          </p:cNvPr>
          <p:cNvSpPr>
            <a:spLocks noGrp="1" noChangeArrowheads="1"/>
          </p:cNvSpPr>
          <p:nvPr>
            <p:ph type="title" idx="4294967295"/>
          </p:nvPr>
        </p:nvSpPr>
        <p:spPr>
          <a:xfrm>
            <a:off x="666345" y="165497"/>
            <a:ext cx="7318327" cy="742950"/>
          </a:xfrm>
        </p:spPr>
        <p:txBody>
          <a:bodyPr>
            <a:normAutofit fontScale="90000"/>
          </a:bodyPr>
          <a:lstStyle/>
          <a:p>
            <a:r>
              <a:rPr lang="en-US" altLang="en-US" sz="2475" dirty="0"/>
              <a:t>FHWA Administrator Nicole R. Nason’s priority on Pedestrian Safety</a:t>
            </a:r>
          </a:p>
        </p:txBody>
      </p:sp>
      <p:sp>
        <p:nvSpPr>
          <p:cNvPr id="11267" name="Slide Number Placeholder 1">
            <a:extLst>
              <a:ext uri="{FF2B5EF4-FFF2-40B4-BE49-F238E27FC236}">
                <a16:creationId xmlns:a16="http://schemas.microsoft.com/office/drawing/2014/main" id="{F48D24A3-533E-4699-9F3B-F4022FB8F5E2}"/>
              </a:ext>
            </a:extLst>
          </p:cNvPr>
          <p:cNvSpPr>
            <a:spLocks noGrp="1"/>
          </p:cNvSpPr>
          <p:nvPr>
            <p:ph type="sldNum"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99"/>
              </a:buClr>
              <a:buFont typeface="Wingdings" panose="05000000000000000000" pitchFamily="2" charset="2"/>
              <a:buChar char="Ø"/>
              <a:defRPr sz="2400" b="1">
                <a:solidFill>
                  <a:srgbClr val="FFFF00"/>
                </a:solidFill>
                <a:latin typeface="Arial" panose="020B0604020202020204" pitchFamily="34" charset="0"/>
              </a:defRPr>
            </a:lvl1pPr>
            <a:lvl2pPr marL="557213" indent="-214313">
              <a:spcBef>
                <a:spcPct val="20000"/>
              </a:spcBef>
              <a:buClr>
                <a:srgbClr val="66FF99"/>
              </a:buClr>
              <a:buFont typeface="Wingdings" panose="05000000000000000000" pitchFamily="2" charset="2"/>
              <a:buChar char="Ø"/>
              <a:defRPr sz="2100" b="1">
                <a:solidFill>
                  <a:srgbClr val="FFFF00"/>
                </a:solidFill>
                <a:latin typeface="Arial" panose="020B0604020202020204" pitchFamily="34" charset="0"/>
              </a:defRPr>
            </a:lvl2pPr>
            <a:lvl3pPr marL="857250" indent="-171450">
              <a:spcBef>
                <a:spcPct val="20000"/>
              </a:spcBef>
              <a:buClr>
                <a:srgbClr val="66FF99"/>
              </a:buClr>
              <a:buFont typeface="Wingdings" panose="05000000000000000000" pitchFamily="2" charset="2"/>
              <a:buChar char="Ø"/>
              <a:defRPr sz="1800" b="1">
                <a:solidFill>
                  <a:srgbClr val="FFFF00"/>
                </a:solidFill>
                <a:latin typeface="Arial" panose="020B0604020202020204" pitchFamily="34" charset="0"/>
              </a:defRPr>
            </a:lvl3pPr>
            <a:lvl4pPr marL="12001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4pPr>
            <a:lvl5pPr marL="15430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5pPr>
            <a:lvl6pPr marL="18859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6pPr>
            <a:lvl7pPr marL="22288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7pPr>
            <a:lvl8pPr marL="25717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8pPr>
            <a:lvl9pPr marL="29146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9pPr>
          </a:lstStyle>
          <a:p>
            <a:pPr defTabSz="342900">
              <a:lnSpc>
                <a:spcPct val="60000"/>
              </a:lnSpc>
              <a:spcBef>
                <a:spcPct val="0"/>
              </a:spcBef>
              <a:buClrTx/>
              <a:buNone/>
              <a:defRPr/>
            </a:pPr>
            <a:fld id="{2B3DFCD6-8DF4-459B-A051-DB16FCF06E71}" type="slidenum">
              <a:rPr lang="en-US" altLang="en-US" sz="100">
                <a:solidFill>
                  <a:prstClr val="black"/>
                </a:solidFill>
              </a:rPr>
              <a:pPr defTabSz="342900">
                <a:lnSpc>
                  <a:spcPct val="60000"/>
                </a:lnSpc>
                <a:spcBef>
                  <a:spcPct val="0"/>
                </a:spcBef>
                <a:buClrTx/>
                <a:buNone/>
                <a:defRPr/>
              </a:pPr>
              <a:t>37</a:t>
            </a:fld>
            <a:endParaRPr lang="en-US" altLang="en-US" sz="100" dirty="0">
              <a:solidFill>
                <a:prstClr val="black"/>
              </a:solidFill>
            </a:endParaRPr>
          </a:p>
        </p:txBody>
      </p:sp>
      <p:sp>
        <p:nvSpPr>
          <p:cNvPr id="6" name="Rectangle 5">
            <a:extLst>
              <a:ext uri="{FF2B5EF4-FFF2-40B4-BE49-F238E27FC236}">
                <a16:creationId xmlns:a16="http://schemas.microsoft.com/office/drawing/2014/main" id="{898CB151-B8B1-4EEA-B002-16841B22E3D2}"/>
              </a:ext>
            </a:extLst>
          </p:cNvPr>
          <p:cNvSpPr/>
          <p:nvPr/>
        </p:nvSpPr>
        <p:spPr>
          <a:xfrm>
            <a:off x="614019" y="3521663"/>
            <a:ext cx="3658075" cy="565668"/>
          </a:xfrm>
          <a:prstGeom prst="rect">
            <a:avLst/>
          </a:prstGeom>
          <a:solidFill>
            <a:schemeClr val="bg1"/>
          </a:solidFill>
        </p:spPr>
        <p:txBody>
          <a:bodyPr wrap="square">
            <a:spAutoFit/>
          </a:bodyPr>
          <a:lstStyle/>
          <a:p>
            <a:r>
              <a:rPr lang="en-US" sz="1050" dirty="0">
                <a:latin typeface="Arial" panose="020B0604020202020204" pitchFamily="34" charset="0"/>
                <a:ea typeface="Calibri" panose="020F0502020204030204" pitchFamily="34" charset="0"/>
              </a:rPr>
              <a:t>Take a STEP Forward and Enhance Pedestrian Safety</a:t>
            </a:r>
            <a:endParaRPr lang="en-US" sz="1050" dirty="0">
              <a:hlinkClick r:id="rId3"/>
            </a:endParaRPr>
          </a:p>
          <a:p>
            <a:r>
              <a:rPr lang="en-US" sz="1013" dirty="0">
                <a:hlinkClick r:id="rId3"/>
              </a:rPr>
              <a:t>https://www.youtube.com/watch?v=WFj0ID8itLs&amp;feature=youtu.be</a:t>
            </a:r>
            <a:endParaRPr lang="en-US" sz="1013" dirty="0"/>
          </a:p>
        </p:txBody>
      </p:sp>
      <p:pic>
        <p:nvPicPr>
          <p:cNvPr id="3" name="Picture 2" descr="Graphical user interface, website&#10;&#10;Description automatically generated">
            <a:extLst>
              <a:ext uri="{FF2B5EF4-FFF2-40B4-BE49-F238E27FC236}">
                <a16:creationId xmlns:a16="http://schemas.microsoft.com/office/drawing/2014/main" id="{20ADB276-19B9-49AA-94B2-B280F9EFB4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56020" y="908448"/>
            <a:ext cx="4138258" cy="2507260"/>
          </a:xfrm>
          <a:prstGeom prst="rect">
            <a:avLst/>
          </a:prstGeom>
        </p:spPr>
      </p:pic>
      <p:pic>
        <p:nvPicPr>
          <p:cNvPr id="7" name="Picture 6" descr="A person riding a bicycle on a city street&#10;&#10;Description automatically generated">
            <a:extLst>
              <a:ext uri="{FF2B5EF4-FFF2-40B4-BE49-F238E27FC236}">
                <a16:creationId xmlns:a16="http://schemas.microsoft.com/office/drawing/2014/main" id="{1C1D7FA9-01FA-4AE7-A0FC-F60DAA68F0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0433" y="908448"/>
            <a:ext cx="4121567" cy="2507260"/>
          </a:xfrm>
          <a:prstGeom prst="rect">
            <a:avLst/>
          </a:prstGeom>
        </p:spPr>
      </p:pic>
      <p:sp>
        <p:nvSpPr>
          <p:cNvPr id="11" name="Rectangle 10">
            <a:extLst>
              <a:ext uri="{FF2B5EF4-FFF2-40B4-BE49-F238E27FC236}">
                <a16:creationId xmlns:a16="http://schemas.microsoft.com/office/drawing/2014/main" id="{40DC8874-615B-4E32-A0ED-78D1FEE0BFC2}"/>
              </a:ext>
            </a:extLst>
          </p:cNvPr>
          <p:cNvSpPr/>
          <p:nvPr/>
        </p:nvSpPr>
        <p:spPr>
          <a:xfrm>
            <a:off x="4729868" y="3521663"/>
            <a:ext cx="3800114" cy="565668"/>
          </a:xfrm>
          <a:prstGeom prst="rect">
            <a:avLst/>
          </a:prstGeom>
          <a:solidFill>
            <a:schemeClr val="bg1"/>
          </a:solidFill>
        </p:spPr>
        <p:txBody>
          <a:bodyPr wrap="square">
            <a:spAutoFit/>
          </a:bodyPr>
          <a:lstStyle/>
          <a:p>
            <a:r>
              <a:rPr lang="en-US" sz="1050" dirty="0">
                <a:latin typeface="Arial" panose="020B0604020202020204" pitchFamily="34" charset="0"/>
                <a:ea typeface="Calibri" panose="020F0502020204030204" pitchFamily="34" charset="0"/>
              </a:rPr>
              <a:t>Walking at Night Does Not Have to be Deadly </a:t>
            </a:r>
            <a:r>
              <a:rPr lang="en-US" sz="1013" dirty="0">
                <a:hlinkClick r:id="rId6"/>
              </a:rPr>
              <a:t>https://www.youtube.com/watch?v=3zQEzASZ2gM&amp;feature=youtu.be</a:t>
            </a:r>
            <a:endParaRPr lang="en-US" sz="1013" dirty="0"/>
          </a:p>
        </p:txBody>
      </p:sp>
    </p:spTree>
    <p:extLst>
      <p:ext uri="{BB962C8B-B14F-4D97-AF65-F5344CB8AC3E}">
        <p14:creationId xmlns:p14="http://schemas.microsoft.com/office/powerpoint/2010/main" val="407075844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sz="2475" dirty="0"/>
              <a:t>Pedestrian and Bicycle Safety - Focused Approach Effort</a:t>
            </a:r>
          </a:p>
        </p:txBody>
      </p:sp>
      <p:sp>
        <p:nvSpPr>
          <p:cNvPr id="9219" name="Rectangle 3"/>
          <p:cNvSpPr>
            <a:spLocks noGrp="1" noChangeArrowheads="1"/>
          </p:cNvSpPr>
          <p:nvPr>
            <p:ph idx="1"/>
          </p:nvPr>
        </p:nvSpPr>
        <p:spPr>
          <a:xfrm>
            <a:off x="628650" y="1257301"/>
            <a:ext cx="7886700" cy="2507304"/>
          </a:xfrm>
        </p:spPr>
        <p:txBody>
          <a:bodyPr>
            <a:normAutofit/>
          </a:bodyPr>
          <a:lstStyle/>
          <a:p>
            <a:pPr marL="0" indent="0">
              <a:buNone/>
            </a:pPr>
            <a:r>
              <a:rPr lang="en-US" sz="1800" dirty="0"/>
              <a:t>FHWA has been providing extra resources to States and cities with the highest pedestrian and bicyclist fatalities and fatality rates. </a:t>
            </a:r>
          </a:p>
          <a:p>
            <a:pPr eaLnBrk="1" hangingPunct="1"/>
            <a:r>
              <a:rPr lang="en-US" sz="1800" dirty="0"/>
              <a:t>Assist in the development of pedestrian and bicycle safety action plans.</a:t>
            </a:r>
          </a:p>
          <a:p>
            <a:pPr eaLnBrk="1" hangingPunct="1"/>
            <a:r>
              <a:rPr lang="en-US" sz="1800" dirty="0"/>
              <a:t>Offer technical assistance and training on how to design safe facilities.</a:t>
            </a:r>
          </a:p>
          <a:p>
            <a:pPr eaLnBrk="1" hangingPunct="1"/>
            <a:r>
              <a:rPr lang="en-US" sz="1800" dirty="0"/>
              <a:t>We are in process of doing a “Refresh” of the Focused Approach to Safety. Have gone through a few different rounds since 2004.</a:t>
            </a:r>
            <a:endParaRPr lang="en-US" dirty="0"/>
          </a:p>
          <a:p>
            <a:pPr marL="0" indent="0">
              <a:buNone/>
            </a:pPr>
            <a:endParaRPr lang="en-US" dirty="0"/>
          </a:p>
          <a:p>
            <a:pPr eaLnBrk="1" hangingPunct="1">
              <a:buFontTx/>
              <a:buNone/>
            </a:pPr>
            <a:endParaRPr lang="en-US" dirty="0"/>
          </a:p>
        </p:txBody>
      </p:sp>
      <p:sp>
        <p:nvSpPr>
          <p:cNvPr id="2" name="Slide Number Placeholder 1"/>
          <p:cNvSpPr>
            <a:spLocks noGrp="1"/>
          </p:cNvSpPr>
          <p:nvPr>
            <p:ph type="sldNum" sz="quarter" idx="4294967295"/>
          </p:nvPr>
        </p:nvSpPr>
        <p:spPr>
          <a:xfrm>
            <a:off x="6286500" y="4857753"/>
            <a:ext cx="1600200" cy="273844"/>
          </a:xfrm>
          <a:prstGeom prst="rect">
            <a:avLst/>
          </a:prstGeom>
        </p:spPr>
        <p:txBody>
          <a:bodyPr/>
          <a:lstStyle/>
          <a:p>
            <a:fld id="{4E0DB3EF-A03F-467E-9BD4-91965475E497}" type="slidenum">
              <a:rPr lang="en-US" smtClean="0"/>
              <a:pPr/>
              <a:t>38</a:t>
            </a:fld>
            <a:endParaRPr lang="en-US" dirty="0"/>
          </a:p>
        </p:txBody>
      </p:sp>
    </p:spTree>
    <p:extLst>
      <p:ext uri="{BB962C8B-B14F-4D97-AF65-F5344CB8AC3E}">
        <p14:creationId xmlns:p14="http://schemas.microsoft.com/office/powerpoint/2010/main" val="2046762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5315-8356-4625-8338-AC66B51D871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37716" y="169558"/>
            <a:ext cx="6068567" cy="4696703"/>
          </a:xfrm>
          <a:prstGeom prst="rect">
            <a:avLst/>
          </a:prstGeom>
        </p:spPr>
      </p:pic>
      <p:sp>
        <p:nvSpPr>
          <p:cNvPr id="8" name="Rectangle 7">
            <a:extLst>
              <a:ext uri="{FF2B5EF4-FFF2-40B4-BE49-F238E27FC236}">
                <a16:creationId xmlns:a16="http://schemas.microsoft.com/office/drawing/2014/main" id="{A0B957D0-D432-4448-82EA-1862936C8F91}"/>
              </a:ext>
            </a:extLst>
          </p:cNvPr>
          <p:cNvSpPr/>
          <p:nvPr/>
        </p:nvSpPr>
        <p:spPr>
          <a:xfrm>
            <a:off x="474224" y="169558"/>
            <a:ext cx="284534" cy="742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48309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0890-1D53-47BC-B0E6-0B0FD88BC6A0}"/>
              </a:ext>
            </a:extLst>
          </p:cNvPr>
          <p:cNvSpPr>
            <a:spLocks noGrp="1"/>
          </p:cNvSpPr>
          <p:nvPr>
            <p:ph type="title"/>
          </p:nvPr>
        </p:nvSpPr>
        <p:spPr/>
        <p:txBody>
          <a:bodyPr/>
          <a:lstStyle/>
          <a:p>
            <a:r>
              <a:rPr lang="en-US" dirty="0"/>
              <a:t>Forum for Safety Champions</a:t>
            </a:r>
          </a:p>
        </p:txBody>
      </p:sp>
      <p:sp>
        <p:nvSpPr>
          <p:cNvPr id="3" name="Content Placeholder 2">
            <a:extLst>
              <a:ext uri="{FF2B5EF4-FFF2-40B4-BE49-F238E27FC236}">
                <a16:creationId xmlns:a16="http://schemas.microsoft.com/office/drawing/2014/main" id="{3B1626A5-8A27-4DD3-9549-38260C5FB62B}"/>
              </a:ext>
            </a:extLst>
          </p:cNvPr>
          <p:cNvSpPr>
            <a:spLocks noGrp="1"/>
          </p:cNvSpPr>
          <p:nvPr>
            <p:ph idx="1"/>
          </p:nvPr>
        </p:nvSpPr>
        <p:spPr>
          <a:xfrm>
            <a:off x="628650" y="1371600"/>
            <a:ext cx="7886700" cy="2621328"/>
          </a:xfrm>
        </p:spPr>
        <p:txBody>
          <a:bodyPr>
            <a:normAutofit/>
          </a:bodyPr>
          <a:lstStyle/>
          <a:p>
            <a:r>
              <a:rPr lang="en-US" b="1" dirty="0"/>
              <a:t>Build a TZD community of practice</a:t>
            </a:r>
          </a:p>
          <a:p>
            <a:pPr lvl="1"/>
            <a:r>
              <a:rPr lang="en-US" dirty="0"/>
              <a:t>On-line meetings </a:t>
            </a:r>
          </a:p>
          <a:p>
            <a:pPr lvl="1"/>
            <a:r>
              <a:rPr lang="en-US" dirty="0"/>
              <a:t>Sharing best practices </a:t>
            </a:r>
          </a:p>
          <a:p>
            <a:pPr lvl="1"/>
            <a:r>
              <a:rPr lang="en-US" dirty="0"/>
              <a:t>Collaborate with one another by sharing our collective experience</a:t>
            </a:r>
          </a:p>
          <a:p>
            <a:pPr marL="0" indent="0">
              <a:buNone/>
            </a:pPr>
            <a:endParaRPr lang="en-US" dirty="0"/>
          </a:p>
          <a:p>
            <a:pPr marL="0" indent="0">
              <a:buNone/>
            </a:pPr>
            <a:r>
              <a:rPr lang="en-US" dirty="0"/>
              <a:t>Chair: 		Michelle May, Ohio DOT</a:t>
            </a:r>
          </a:p>
          <a:p>
            <a:pPr marL="0" indent="0">
              <a:buNone/>
            </a:pPr>
            <a:r>
              <a:rPr lang="en-US" dirty="0"/>
              <a:t>Vice Chair: 	Kerry Wilcoxon, Arizona DOT</a:t>
            </a:r>
          </a:p>
          <a:p>
            <a:pPr marL="0" indent="0">
              <a:buNone/>
            </a:pPr>
            <a:endParaRPr lang="en-US" dirty="0"/>
          </a:p>
        </p:txBody>
      </p:sp>
    </p:spTree>
    <p:extLst>
      <p:ext uri="{BB962C8B-B14F-4D97-AF65-F5344CB8AC3E}">
        <p14:creationId xmlns:p14="http://schemas.microsoft.com/office/powerpoint/2010/main" val="107256222"/>
      </p:ext>
    </p:extLst>
  </p:cSld>
  <p:clrMapOvr>
    <a:masterClrMapping/>
  </p:clrMapOvr>
  <mc:AlternateContent xmlns:mc="http://schemas.openxmlformats.org/markup-compatibility/2006" xmlns:p14="http://schemas.microsoft.com/office/powerpoint/2010/main">
    <mc:Choice Requires="p14">
      <p:transition spd="slow" p14:dur="2000" advTm="87940"/>
    </mc:Choice>
    <mc:Fallback xmlns="">
      <p:transition spd="slow" advTm="8794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75" dirty="0"/>
              <a:t>Pedestrian and Bicycle Safety Focus States and Cities</a:t>
            </a:r>
          </a:p>
        </p:txBody>
      </p:sp>
      <p:sp>
        <p:nvSpPr>
          <p:cNvPr id="3" name="Content Placeholder 2"/>
          <p:cNvSpPr>
            <a:spLocks noGrp="1"/>
          </p:cNvSpPr>
          <p:nvPr>
            <p:ph idx="1"/>
          </p:nvPr>
        </p:nvSpPr>
        <p:spPr/>
        <p:txBody>
          <a:bodyPr>
            <a:normAutofit/>
          </a:bodyPr>
          <a:lstStyle/>
          <a:p>
            <a:pPr lvl="1">
              <a:buClr>
                <a:schemeClr val="accent2"/>
              </a:buClr>
              <a:buFont typeface="Arial" panose="020B0604020202020204" pitchFamily="34" charset="0"/>
              <a:buChar char="»"/>
            </a:pPr>
            <a:r>
              <a:rPr lang="en-US" dirty="0"/>
              <a:t>Over 300 training courses delivered</a:t>
            </a:r>
          </a:p>
          <a:p>
            <a:pPr lvl="1">
              <a:buClr>
                <a:schemeClr val="accent2"/>
              </a:buClr>
              <a:buFont typeface="Arial" panose="020B0604020202020204" pitchFamily="34" charset="0"/>
              <a:buChar char="»"/>
            </a:pPr>
            <a:r>
              <a:rPr lang="en-US" dirty="0"/>
              <a:t>Over 6,000 people trained</a:t>
            </a:r>
          </a:p>
          <a:p>
            <a:pPr lvl="1">
              <a:buClr>
                <a:schemeClr val="accent2"/>
              </a:buClr>
              <a:buFont typeface="Arial" panose="020B0604020202020204" pitchFamily="34" charset="0"/>
              <a:buChar char="»"/>
            </a:pPr>
            <a:r>
              <a:rPr lang="en-US" dirty="0"/>
              <a:t>Webinars and peer exchanges</a:t>
            </a:r>
          </a:p>
          <a:p>
            <a:pPr lvl="1">
              <a:buClr>
                <a:schemeClr val="accent2"/>
              </a:buClr>
              <a:buFont typeface="Arial" panose="020B0604020202020204" pitchFamily="34" charset="0"/>
              <a:buChar char="»"/>
            </a:pPr>
            <a:r>
              <a:rPr lang="en-US" dirty="0"/>
              <a:t>Pedestrian and bike safety action plan development</a:t>
            </a:r>
          </a:p>
          <a:p>
            <a:pPr lvl="1">
              <a:buClr>
                <a:schemeClr val="accent2"/>
              </a:buClr>
              <a:buFont typeface="Arial" panose="020B0604020202020204" pitchFamily="34" charset="0"/>
              <a:buChar char="»"/>
            </a:pPr>
            <a:r>
              <a:rPr lang="en-US" dirty="0"/>
              <a:t>Assisted with Crash data analysis and countermeasure selection</a:t>
            </a:r>
          </a:p>
          <a:p>
            <a:pPr lvl="1">
              <a:buClr>
                <a:schemeClr val="accent2"/>
              </a:buClr>
              <a:buFont typeface="Arial" panose="020B0604020202020204" pitchFamily="34" charset="0"/>
              <a:buChar char="»"/>
            </a:pPr>
            <a:r>
              <a:rPr lang="en-US" dirty="0"/>
              <a:t>Executive briefings</a:t>
            </a:r>
          </a:p>
        </p:txBody>
      </p:sp>
    </p:spTree>
    <p:extLst>
      <p:ext uri="{BB962C8B-B14F-4D97-AF65-F5344CB8AC3E}">
        <p14:creationId xmlns:p14="http://schemas.microsoft.com/office/powerpoint/2010/main" val="589745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00" dirty="0"/>
              <a:t>Pedestrian and Bicyclist Road Safety Audit Guide </a:t>
            </a:r>
          </a:p>
        </p:txBody>
      </p:sp>
      <p:sp>
        <p:nvSpPr>
          <p:cNvPr id="4" name="Content Placeholder 3"/>
          <p:cNvSpPr>
            <a:spLocks noGrp="1"/>
          </p:cNvSpPr>
          <p:nvPr>
            <p:ph sz="quarter" idx="10"/>
          </p:nvPr>
        </p:nvSpPr>
        <p:spPr>
          <a:xfrm>
            <a:off x="4924628" y="673011"/>
            <a:ext cx="3866859" cy="4397035"/>
          </a:xfrm>
        </p:spPr>
        <p:txBody>
          <a:bodyPr>
            <a:normAutofit fontScale="32500" lnSpcReduction="20000"/>
          </a:bodyPr>
          <a:lstStyle/>
          <a:p>
            <a:pPr marL="514350" indent="-514350" algn="l">
              <a:lnSpc>
                <a:spcPct val="120000"/>
              </a:lnSpc>
              <a:spcBef>
                <a:spcPts val="1350"/>
              </a:spcBef>
              <a:buClr>
                <a:schemeClr val="bg1"/>
              </a:buClr>
              <a:buFont typeface="Arial" panose="020B0604020202020204" pitchFamily="34" charset="0"/>
              <a:buChar char="»"/>
            </a:pPr>
            <a:r>
              <a:rPr lang="en-US" sz="4125" dirty="0">
                <a:effectLst/>
              </a:rPr>
              <a:t>Intended to support agencies that are interested in conducting pedestrian- and bicycle-focused RSAs. </a:t>
            </a:r>
          </a:p>
          <a:p>
            <a:pPr marL="514350" indent="-514350" algn="l">
              <a:lnSpc>
                <a:spcPct val="120000"/>
              </a:lnSpc>
              <a:spcBef>
                <a:spcPts val="1350"/>
              </a:spcBef>
              <a:buClr>
                <a:schemeClr val="bg1"/>
              </a:buClr>
              <a:buFont typeface="Arial" panose="020B0604020202020204" pitchFamily="34" charset="0"/>
              <a:buChar char="»"/>
            </a:pPr>
            <a:r>
              <a:rPr lang="en-US" sz="4125" dirty="0">
                <a:effectLst/>
              </a:rPr>
              <a:t>Includes information on safety risks for both modes, the RSA process, necessary data, and the roles and responsibilities of the RSA Team. </a:t>
            </a:r>
          </a:p>
          <a:p>
            <a:pPr marL="514350" indent="-514350" algn="l">
              <a:lnSpc>
                <a:spcPct val="120000"/>
              </a:lnSpc>
              <a:spcBef>
                <a:spcPts val="1350"/>
              </a:spcBef>
              <a:buClr>
                <a:schemeClr val="bg1"/>
              </a:buClr>
              <a:buFont typeface="Arial" panose="020B0604020202020204" pitchFamily="34" charset="0"/>
              <a:buChar char="»"/>
            </a:pPr>
            <a:r>
              <a:rPr lang="en-US" sz="4125" dirty="0">
                <a:effectLst/>
              </a:rPr>
              <a:t>Includes prompt lists for pedestrians and bicyclists to use in the field. </a:t>
            </a:r>
          </a:p>
          <a:p>
            <a:pPr marL="514350" indent="-514350" algn="l">
              <a:lnSpc>
                <a:spcPct val="120000"/>
              </a:lnSpc>
              <a:spcBef>
                <a:spcPts val="1350"/>
              </a:spcBef>
              <a:buClr>
                <a:schemeClr val="bg1"/>
              </a:buClr>
              <a:buFont typeface="Arial" panose="020B0604020202020204" pitchFamily="34" charset="0"/>
              <a:buChar char="»"/>
            </a:pPr>
            <a:r>
              <a:rPr lang="en-US" sz="4125" dirty="0">
                <a:effectLst/>
              </a:rPr>
              <a:t>This guide helps practitioners understand pedestrian and bicyclist issues in their jurisdiction and potentially achieve other goals in addition to safety.</a:t>
            </a:r>
          </a:p>
          <a:p>
            <a:endParaRPr lang="en-US" dirty="0"/>
          </a:p>
        </p:txBody>
      </p:sp>
      <p:pic>
        <p:nvPicPr>
          <p:cNvPr id="3" name="Picture 2">
            <a:extLst>
              <a:ext uri="{FF2B5EF4-FFF2-40B4-BE49-F238E27FC236}">
                <a16:creationId xmlns:a16="http://schemas.microsoft.com/office/drawing/2014/main" id="{D138E7F1-56D2-47CD-94D1-5459D443E5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5764" y="1056692"/>
            <a:ext cx="2716598" cy="3505978"/>
          </a:xfrm>
          <a:prstGeom prst="rect">
            <a:avLst/>
          </a:prstGeom>
        </p:spPr>
      </p:pic>
    </p:spTree>
    <p:extLst>
      <p:ext uri="{BB962C8B-B14F-4D97-AF65-F5344CB8AC3E}">
        <p14:creationId xmlns:p14="http://schemas.microsoft.com/office/powerpoint/2010/main" val="15390411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00" dirty="0"/>
              <a:t>Speed Management </a:t>
            </a:r>
            <a:br>
              <a:rPr lang="en-US" sz="1800" dirty="0"/>
            </a:br>
            <a:r>
              <a:rPr lang="en-US" sz="1800" dirty="0"/>
              <a:t>Noteworthy Practices</a:t>
            </a:r>
          </a:p>
        </p:txBody>
      </p:sp>
      <p:sp>
        <p:nvSpPr>
          <p:cNvPr id="4" name="Content Placeholder 3"/>
          <p:cNvSpPr>
            <a:spLocks noGrp="1"/>
          </p:cNvSpPr>
          <p:nvPr>
            <p:ph sz="quarter" idx="10"/>
          </p:nvPr>
        </p:nvSpPr>
        <p:spPr>
          <a:xfrm>
            <a:off x="4917333" y="868194"/>
            <a:ext cx="3874154" cy="3946501"/>
          </a:xfrm>
        </p:spPr>
        <p:txBody>
          <a:bodyPr>
            <a:normAutofit fontScale="47500" lnSpcReduction="20000"/>
          </a:bodyPr>
          <a:lstStyle/>
          <a:p>
            <a:pPr marL="428625" indent="-428625" algn="l">
              <a:lnSpc>
                <a:spcPct val="120000"/>
              </a:lnSpc>
              <a:spcBef>
                <a:spcPts val="1350"/>
              </a:spcBef>
              <a:buClr>
                <a:schemeClr val="bg1"/>
              </a:buClr>
              <a:buFont typeface="Arial" panose="020B0604020202020204" pitchFamily="34" charset="0"/>
              <a:buChar char="»"/>
            </a:pPr>
            <a:r>
              <a:rPr lang="en-US" dirty="0">
                <a:effectLst/>
              </a:rPr>
              <a:t>Agencies who want to address speeding are often faced with a lack of resources in setting appropriate speeds for conditions, pushback on changing speed limits, a lack of resources for countermeasures or enforcement, and restrictions or opposition to automated enforcement.</a:t>
            </a:r>
          </a:p>
          <a:p>
            <a:pPr marL="428625" indent="-428625" algn="l">
              <a:lnSpc>
                <a:spcPct val="120000"/>
              </a:lnSpc>
              <a:spcBef>
                <a:spcPts val="1350"/>
              </a:spcBef>
              <a:buClr>
                <a:schemeClr val="bg1"/>
              </a:buClr>
              <a:buFont typeface="Arial" panose="020B0604020202020204" pitchFamily="34" charset="0"/>
              <a:buChar char="»"/>
            </a:pPr>
            <a:r>
              <a:rPr lang="en-US" dirty="0">
                <a:effectLst/>
              </a:rPr>
              <a:t>The report provides another avenue of information for practitioners in that it summarizes eight case studies which highlight noteworthy practices from across the U.S. over a range of speed management issues.</a:t>
            </a:r>
          </a:p>
        </p:txBody>
      </p:sp>
      <p:pic>
        <p:nvPicPr>
          <p:cNvPr id="3" name="Picture 2">
            <a:extLst>
              <a:ext uri="{FF2B5EF4-FFF2-40B4-BE49-F238E27FC236}">
                <a16:creationId xmlns:a16="http://schemas.microsoft.com/office/drawing/2014/main" id="{E57A8DAD-2FAA-47F8-9603-533D7C63258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6868" y="971551"/>
            <a:ext cx="2809862" cy="3620602"/>
          </a:xfrm>
          <a:prstGeom prst="rect">
            <a:avLst/>
          </a:prstGeom>
        </p:spPr>
      </p:pic>
    </p:spTree>
    <p:extLst>
      <p:ext uri="{BB962C8B-B14F-4D97-AF65-F5344CB8AC3E}">
        <p14:creationId xmlns:p14="http://schemas.microsoft.com/office/powerpoint/2010/main" val="29248452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00" dirty="0"/>
              <a:t>Scalable Risk Assessment Methodology</a:t>
            </a:r>
          </a:p>
        </p:txBody>
      </p:sp>
      <p:sp>
        <p:nvSpPr>
          <p:cNvPr id="6" name="Content Placeholder 5"/>
          <p:cNvSpPr>
            <a:spLocks noGrp="1"/>
          </p:cNvSpPr>
          <p:nvPr>
            <p:ph sz="quarter" idx="10"/>
          </p:nvPr>
        </p:nvSpPr>
        <p:spPr>
          <a:xfrm>
            <a:off x="5004881" y="1234783"/>
            <a:ext cx="3786606" cy="4397035"/>
          </a:xfrm>
        </p:spPr>
        <p:txBody>
          <a:bodyPr>
            <a:normAutofit/>
          </a:bodyPr>
          <a:lstStyle/>
          <a:p>
            <a:pPr marL="428625" indent="-428625" algn="l">
              <a:lnSpc>
                <a:spcPct val="120000"/>
              </a:lnSpc>
              <a:spcBef>
                <a:spcPts val="1350"/>
              </a:spcBef>
              <a:buClr>
                <a:schemeClr val="bg1"/>
              </a:buClr>
              <a:buFont typeface="Arial" panose="020B0604020202020204" pitchFamily="34" charset="0"/>
              <a:buChar char="»"/>
            </a:pPr>
            <a:r>
              <a:rPr lang="en-US" sz="1350" dirty="0">
                <a:effectLst/>
              </a:rPr>
              <a:t>Use risk assessment methods to evaluate pedestrian and bicyclist risk at different geographic scales</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Outlines eight sequential steps to develop risk values</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Spreadsheet tool to estimate statewide and MPO area non-motorized exposure</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Technical Assistance </a:t>
            </a:r>
          </a:p>
        </p:txBody>
      </p:sp>
      <p:pic>
        <p:nvPicPr>
          <p:cNvPr id="3" name="Picture 2">
            <a:extLst>
              <a:ext uri="{FF2B5EF4-FFF2-40B4-BE49-F238E27FC236}">
                <a16:creationId xmlns:a16="http://schemas.microsoft.com/office/drawing/2014/main" id="{66C71E2C-9120-4BAD-A785-C60CF70FC7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7480" y="1097768"/>
            <a:ext cx="2694421" cy="3504507"/>
          </a:xfrm>
          <a:prstGeom prst="rect">
            <a:avLst/>
          </a:prstGeom>
          <a:ln>
            <a:solidFill>
              <a:schemeClr val="bg2">
                <a:lumMod val="90000"/>
              </a:schemeClr>
            </a:solidFill>
          </a:ln>
        </p:spPr>
      </p:pic>
    </p:spTree>
    <p:extLst>
      <p:ext uri="{BB962C8B-B14F-4D97-AF65-F5344CB8AC3E}">
        <p14:creationId xmlns:p14="http://schemas.microsoft.com/office/powerpoint/2010/main" val="3307061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14" y="135362"/>
            <a:ext cx="4063525" cy="886833"/>
          </a:xfrm>
        </p:spPr>
        <p:txBody>
          <a:bodyPr>
            <a:normAutofit/>
          </a:bodyPr>
          <a:lstStyle/>
          <a:p>
            <a:pPr algn="ctr"/>
            <a:r>
              <a:rPr lang="en-US" sz="1800" dirty="0"/>
              <a:t>Smartphone-Based Mid-Block Pedestrian Crossing In-Vehicle Warning</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563160" y="1087066"/>
            <a:ext cx="3716121" cy="3275789"/>
          </a:xfrm>
          <a:prstGeom prst="rect">
            <a:avLst/>
          </a:prstGeom>
          <a:ln>
            <a:solidFill>
              <a:schemeClr val="tx1"/>
            </a:solidFill>
          </a:ln>
        </p:spPr>
      </p:pic>
      <p:sp>
        <p:nvSpPr>
          <p:cNvPr id="4" name="Content Placeholder 3"/>
          <p:cNvSpPr>
            <a:spLocks noGrp="1"/>
          </p:cNvSpPr>
          <p:nvPr>
            <p:ph sz="quarter" idx="10"/>
          </p:nvPr>
        </p:nvSpPr>
        <p:spPr>
          <a:xfrm>
            <a:off x="4943999" y="561826"/>
            <a:ext cx="3920330" cy="4397035"/>
          </a:xfrm>
        </p:spPr>
        <p:txBody>
          <a:bodyPr>
            <a:noAutofit/>
          </a:bodyPr>
          <a:lstStyle/>
          <a:p>
            <a:pPr marL="428625" indent="-428625" algn="l">
              <a:lnSpc>
                <a:spcPct val="100000"/>
              </a:lnSpc>
              <a:spcBef>
                <a:spcPts val="1350"/>
              </a:spcBef>
              <a:buClr>
                <a:schemeClr val="bg1"/>
              </a:buClr>
              <a:buFont typeface="Arial" panose="020B0604020202020204" pitchFamily="34" charset="0"/>
              <a:buChar char="»"/>
            </a:pPr>
            <a:r>
              <a:rPr lang="en-US" sz="1350" dirty="0">
                <a:effectLst/>
              </a:rPr>
              <a:t>Allows pedestrians to signal their intent to cross at a marked midblock crossing when they are within a predefined region surrounding an enabled crosswalk. </a:t>
            </a:r>
          </a:p>
          <a:p>
            <a:pPr marL="428625" indent="-428625" algn="l">
              <a:lnSpc>
                <a:spcPct val="100000"/>
              </a:lnSpc>
              <a:spcBef>
                <a:spcPts val="1350"/>
              </a:spcBef>
              <a:buClr>
                <a:schemeClr val="bg1"/>
              </a:buClr>
              <a:buFont typeface="Arial" panose="020B0604020202020204" pitchFamily="34" charset="0"/>
              <a:buChar char="»"/>
            </a:pPr>
            <a:r>
              <a:rPr lang="en-US" sz="1350" dirty="0">
                <a:effectLst/>
              </a:rPr>
              <a:t>Pedestrian crossing signal triggers a warning message that is sent to drivers using the same app within a geofenced region around the crosswalk. </a:t>
            </a:r>
          </a:p>
          <a:p>
            <a:pPr marL="428625" indent="-428625" algn="l">
              <a:lnSpc>
                <a:spcPct val="100000"/>
              </a:lnSpc>
              <a:spcBef>
                <a:spcPts val="1350"/>
              </a:spcBef>
              <a:buClr>
                <a:schemeClr val="bg1"/>
              </a:buClr>
              <a:buFont typeface="Arial" panose="020B0604020202020204" pitchFamily="34" charset="0"/>
              <a:buChar char="»"/>
            </a:pPr>
            <a:r>
              <a:rPr lang="en-US" sz="1350" dirty="0">
                <a:effectLst/>
              </a:rPr>
              <a:t>The warning notifies drivers that a pedestrian is ahead to improve driver awareness and prepare drivers to yield. </a:t>
            </a:r>
          </a:p>
          <a:p>
            <a:pPr marL="428625" indent="-428625" algn="l">
              <a:lnSpc>
                <a:spcPct val="100000"/>
              </a:lnSpc>
              <a:spcBef>
                <a:spcPts val="1350"/>
              </a:spcBef>
              <a:buClr>
                <a:schemeClr val="bg1"/>
              </a:buClr>
              <a:buFont typeface="Arial" panose="020B0604020202020204" pitchFamily="34" charset="0"/>
              <a:buChar char="»"/>
            </a:pPr>
            <a:r>
              <a:rPr lang="en-US" sz="1350" dirty="0">
                <a:effectLst/>
              </a:rPr>
              <a:t>Intended to increase the driver’s awareness of the potential need to stop and allow the pedestrian to cross. </a:t>
            </a:r>
          </a:p>
        </p:txBody>
      </p:sp>
    </p:spTree>
    <p:extLst>
      <p:ext uri="{BB962C8B-B14F-4D97-AF65-F5344CB8AC3E}">
        <p14:creationId xmlns:p14="http://schemas.microsoft.com/office/powerpoint/2010/main" val="136501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361DD4D-7831-4241-A3D5-0E06E108E596}"/>
              </a:ext>
            </a:extLst>
          </p:cNvPr>
          <p:cNvGrpSpPr/>
          <p:nvPr/>
        </p:nvGrpSpPr>
        <p:grpSpPr>
          <a:xfrm>
            <a:off x="30300" y="3397"/>
            <a:ext cx="9068809" cy="1520092"/>
            <a:chOff x="-1" y="-29184"/>
            <a:chExt cx="11917652" cy="1997608"/>
          </a:xfrm>
        </p:grpSpPr>
        <p:pic>
          <p:nvPicPr>
            <p:cNvPr id="14" name="Picture Placeholder 13">
              <a:extLst>
                <a:ext uri="{FF2B5EF4-FFF2-40B4-BE49-F238E27FC236}">
                  <a16:creationId xmlns:a16="http://schemas.microsoft.com/office/drawing/2014/main" id="{CCAC8400-DED3-488C-9310-835756AA87B6}"/>
                </a:ext>
              </a:extLst>
            </p:cNvPr>
            <p:cNvPicPr>
              <a:picLocks noChangeAspect="1"/>
            </p:cNvPicPr>
            <p:nvPr/>
          </p:nvPicPr>
          <p:blipFill rotWithShape="1">
            <a:blip r:embed="rId3">
              <a:extLst>
                <a:ext uri="{28A0092B-C50C-407E-A947-70E740481C1C}">
                  <a14:useLocalDpi xmlns:a14="http://schemas.microsoft.com/office/drawing/2010/main"/>
                </a:ext>
              </a:extLst>
            </a:blip>
            <a:srcRect l="-15598" t="-2064"/>
            <a:stretch/>
          </p:blipFill>
          <p:spPr>
            <a:xfrm>
              <a:off x="9902756" y="-29184"/>
              <a:ext cx="2014895" cy="1997608"/>
            </a:xfrm>
            <a:prstGeom prst="rect">
              <a:avLst/>
            </a:prstGeom>
          </p:spPr>
        </p:pic>
        <p:pic>
          <p:nvPicPr>
            <p:cNvPr id="15" name="Picture 14" descr="An empty road with trees on the side of the street&#10;&#10;Description generated with very high confidence">
              <a:extLst>
                <a:ext uri="{FF2B5EF4-FFF2-40B4-BE49-F238E27FC236}">
                  <a16:creationId xmlns:a16="http://schemas.microsoft.com/office/drawing/2014/main" id="{2AD047BC-BB41-4292-AD81-FAB91A6F053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59412" y="20839"/>
              <a:ext cx="2005005" cy="1947583"/>
            </a:xfrm>
            <a:prstGeom prst="rect">
              <a:avLst/>
            </a:prstGeom>
          </p:spPr>
        </p:pic>
        <p:pic>
          <p:nvPicPr>
            <p:cNvPr id="16" name="Picture 15">
              <a:extLst>
                <a:ext uri="{FF2B5EF4-FFF2-40B4-BE49-F238E27FC236}">
                  <a16:creationId xmlns:a16="http://schemas.microsoft.com/office/drawing/2014/main" id="{F8E79335-A93A-4699-96C2-8C92FF46D7DB}"/>
                </a:ext>
              </a:extLst>
            </p:cNvPr>
            <p:cNvPicPr>
              <a:picLocks noChangeAspect="1"/>
            </p:cNvPicPr>
            <p:nvPr/>
          </p:nvPicPr>
          <p:blipFill>
            <a:blip r:embed="rId5"/>
            <a:stretch>
              <a:fillRect/>
            </a:stretch>
          </p:blipFill>
          <p:spPr>
            <a:xfrm>
              <a:off x="-1" y="-7221"/>
              <a:ext cx="1709495" cy="1975643"/>
            </a:xfrm>
            <a:prstGeom prst="rect">
              <a:avLst/>
            </a:prstGeom>
          </p:spPr>
        </p:pic>
        <p:grpSp>
          <p:nvGrpSpPr>
            <p:cNvPr id="17" name="Group 16">
              <a:extLst>
                <a:ext uri="{FF2B5EF4-FFF2-40B4-BE49-F238E27FC236}">
                  <a16:creationId xmlns:a16="http://schemas.microsoft.com/office/drawing/2014/main" id="{FFA13819-E57E-4AE5-86DF-6933DC666231}"/>
                </a:ext>
              </a:extLst>
            </p:cNvPr>
            <p:cNvGrpSpPr/>
            <p:nvPr/>
          </p:nvGrpSpPr>
          <p:grpSpPr>
            <a:xfrm>
              <a:off x="3814335" y="20841"/>
              <a:ext cx="6312851" cy="1947582"/>
              <a:chOff x="3117426" y="2200040"/>
              <a:chExt cx="4264867" cy="1315757"/>
            </a:xfrm>
          </p:grpSpPr>
          <p:pic>
            <p:nvPicPr>
              <p:cNvPr id="18" name="Picture 2" descr="Pedestrian Hybrid Beacons- Long Photo">
                <a:extLst>
                  <a:ext uri="{FF2B5EF4-FFF2-40B4-BE49-F238E27FC236}">
                    <a16:creationId xmlns:a16="http://schemas.microsoft.com/office/drawing/2014/main" id="{45F71168-B37E-4681-AF43-E37B7BA8CDE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117426" y="2200040"/>
                <a:ext cx="4264867" cy="13157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edestrian-Hybrid-Beacon3.bmp">
                <a:extLst>
                  <a:ext uri="{FF2B5EF4-FFF2-40B4-BE49-F238E27FC236}">
                    <a16:creationId xmlns:a16="http://schemas.microsoft.com/office/drawing/2014/main" id="{93154F9D-A2D7-49AA-8768-76FCA7AF1AA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4929306" y="2307926"/>
                <a:ext cx="833330" cy="996562"/>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Rectangle 3">
            <a:extLst>
              <a:ext uri="{FF2B5EF4-FFF2-40B4-BE49-F238E27FC236}">
                <a16:creationId xmlns:a16="http://schemas.microsoft.com/office/drawing/2014/main" id="{B2050393-410A-4A8B-BFC0-EED31CBAAD28}"/>
              </a:ext>
            </a:extLst>
          </p:cNvPr>
          <p:cNvSpPr txBox="1">
            <a:spLocks noChangeArrowheads="1"/>
          </p:cNvSpPr>
          <p:nvPr/>
        </p:nvSpPr>
        <p:spPr bwMode="auto">
          <a:xfrm>
            <a:off x="1569448" y="3719746"/>
            <a:ext cx="6098528" cy="325653"/>
          </a:xfrm>
          <a:prstGeom prst="rect">
            <a:avLst/>
          </a:prstGeom>
          <a:solidFill>
            <a:schemeClr val="bg1"/>
          </a:solidFill>
          <a:ln>
            <a:noFill/>
          </a:ln>
        </p:spPr>
        <p:txBody>
          <a:bodyPr anchor="t"/>
          <a:lstStyle>
            <a:lvl1pPr marL="319088" indent="-319088">
              <a:spcBef>
                <a:spcPct val="20000"/>
              </a:spcBef>
              <a:buClr>
                <a:srgbClr val="66FF99"/>
              </a:buClr>
              <a:buFont typeface="Wingdings" panose="05000000000000000000" pitchFamily="2" charset="2"/>
              <a:buChar char="Ø"/>
              <a:defRPr sz="3200" b="1">
                <a:solidFill>
                  <a:srgbClr val="FFFF00"/>
                </a:solidFill>
                <a:latin typeface="Arial" panose="020B0604020202020204" pitchFamily="34" charset="0"/>
              </a:defRPr>
            </a:lvl1pPr>
            <a:lvl2pPr marL="639763" indent="-273050">
              <a:spcBef>
                <a:spcPct val="20000"/>
              </a:spcBef>
              <a:buClr>
                <a:srgbClr val="66FF99"/>
              </a:buClr>
              <a:buFont typeface="Wingdings" panose="05000000000000000000" pitchFamily="2" charset="2"/>
              <a:buChar char="Ø"/>
              <a:defRPr sz="2800" b="1">
                <a:solidFill>
                  <a:srgbClr val="FFFF00"/>
                </a:solidFill>
                <a:latin typeface="Arial" panose="020B0604020202020204" pitchFamily="34" charset="0"/>
              </a:defRPr>
            </a:lvl2pPr>
            <a:lvl3pPr marL="1143000" indent="-228600">
              <a:spcBef>
                <a:spcPct val="20000"/>
              </a:spcBef>
              <a:buClr>
                <a:srgbClr val="66FF99"/>
              </a:buClr>
              <a:buFont typeface="Wingdings" panose="05000000000000000000" pitchFamily="2" charset="2"/>
              <a:buChar char="Ø"/>
              <a:defRPr sz="2400" b="1">
                <a:solidFill>
                  <a:srgbClr val="FFFF00"/>
                </a:solidFill>
                <a:latin typeface="Arial" panose="020B0604020202020204" pitchFamily="34" charset="0"/>
              </a:defRPr>
            </a:lvl3pPr>
            <a:lvl4pPr marL="1600200" indent="-228600">
              <a:spcBef>
                <a:spcPct val="20000"/>
              </a:spcBef>
              <a:buClr>
                <a:srgbClr val="66FF99"/>
              </a:buClr>
              <a:buFont typeface="Wingdings" panose="05000000000000000000" pitchFamily="2" charset="2"/>
              <a:buChar char="Ø"/>
              <a:defRPr sz="2000" b="1">
                <a:solidFill>
                  <a:srgbClr val="FFFF00"/>
                </a:solidFill>
                <a:latin typeface="Arial" panose="020B0604020202020204" pitchFamily="34" charset="0"/>
              </a:defRPr>
            </a:lvl4pPr>
            <a:lvl5pPr marL="2057400" indent="-228600">
              <a:spcBef>
                <a:spcPct val="20000"/>
              </a:spcBef>
              <a:buClr>
                <a:srgbClr val="66FF99"/>
              </a:buClr>
              <a:buFont typeface="Wingdings" panose="05000000000000000000" pitchFamily="2" charset="2"/>
              <a:buChar char="Ø"/>
              <a:defRPr sz="2000" b="1">
                <a:solidFill>
                  <a:srgbClr val="FFFF00"/>
                </a:solidFill>
                <a:latin typeface="Arial" panose="020B0604020202020204" pitchFamily="34" charset="0"/>
              </a:defRPr>
            </a:lvl5pPr>
            <a:lvl6pPr marL="2514600" indent="-228600" eaLnBrk="0" fontAlgn="base" hangingPunct="0">
              <a:spcBef>
                <a:spcPct val="20000"/>
              </a:spcBef>
              <a:spcAft>
                <a:spcPct val="0"/>
              </a:spcAft>
              <a:buClr>
                <a:srgbClr val="66FF99"/>
              </a:buClr>
              <a:buFont typeface="Wingdings" panose="05000000000000000000" pitchFamily="2" charset="2"/>
              <a:buChar char="Ø"/>
              <a:defRPr sz="2000" b="1">
                <a:solidFill>
                  <a:srgbClr val="FFFF00"/>
                </a:solidFill>
                <a:latin typeface="Arial" panose="020B0604020202020204" pitchFamily="34" charset="0"/>
              </a:defRPr>
            </a:lvl6pPr>
            <a:lvl7pPr marL="2971800" indent="-228600" eaLnBrk="0" fontAlgn="base" hangingPunct="0">
              <a:spcBef>
                <a:spcPct val="20000"/>
              </a:spcBef>
              <a:spcAft>
                <a:spcPct val="0"/>
              </a:spcAft>
              <a:buClr>
                <a:srgbClr val="66FF99"/>
              </a:buClr>
              <a:buFont typeface="Wingdings" panose="05000000000000000000" pitchFamily="2" charset="2"/>
              <a:buChar char="Ø"/>
              <a:defRPr sz="2000" b="1">
                <a:solidFill>
                  <a:srgbClr val="FFFF00"/>
                </a:solidFill>
                <a:latin typeface="Arial" panose="020B0604020202020204" pitchFamily="34" charset="0"/>
              </a:defRPr>
            </a:lvl7pPr>
            <a:lvl8pPr marL="3429000" indent="-228600" eaLnBrk="0" fontAlgn="base" hangingPunct="0">
              <a:spcBef>
                <a:spcPct val="20000"/>
              </a:spcBef>
              <a:spcAft>
                <a:spcPct val="0"/>
              </a:spcAft>
              <a:buClr>
                <a:srgbClr val="66FF99"/>
              </a:buClr>
              <a:buFont typeface="Wingdings" panose="05000000000000000000" pitchFamily="2" charset="2"/>
              <a:buChar char="Ø"/>
              <a:defRPr sz="2000" b="1">
                <a:solidFill>
                  <a:srgbClr val="FFFF00"/>
                </a:solidFill>
                <a:latin typeface="Arial" panose="020B0604020202020204" pitchFamily="34" charset="0"/>
              </a:defRPr>
            </a:lvl8pPr>
            <a:lvl9pPr marL="3886200" indent="-228600" eaLnBrk="0" fontAlgn="base" hangingPunct="0">
              <a:spcBef>
                <a:spcPct val="20000"/>
              </a:spcBef>
              <a:spcAft>
                <a:spcPct val="0"/>
              </a:spcAft>
              <a:buClr>
                <a:srgbClr val="66FF99"/>
              </a:buClr>
              <a:buFont typeface="Wingdings" panose="05000000000000000000" pitchFamily="2" charset="2"/>
              <a:buChar char="Ø"/>
              <a:defRPr sz="2000" b="1">
                <a:solidFill>
                  <a:srgbClr val="FFFF00"/>
                </a:solidFill>
                <a:latin typeface="Arial" panose="020B0604020202020204" pitchFamily="34" charset="0"/>
              </a:defRPr>
            </a:lvl9pPr>
          </a:lstStyle>
          <a:p>
            <a:pPr marL="0" indent="0" algn="ctr">
              <a:buClr>
                <a:srgbClr val="235937"/>
              </a:buClr>
              <a:buSzPct val="60000"/>
              <a:buNone/>
              <a:defRPr/>
            </a:pPr>
            <a:r>
              <a:rPr lang="en-US" altLang="en-US" sz="1800" dirty="0">
                <a:solidFill>
                  <a:schemeClr val="accent1"/>
                </a:solidFill>
                <a:latin typeface="Arial"/>
                <a:ea typeface="MS PGothic"/>
              </a:rPr>
              <a:t>https://safety.fhwa.dot.gov/ped_bike/step/resources/</a:t>
            </a:r>
          </a:p>
          <a:p>
            <a:pPr marL="0" indent="0" algn="ctr">
              <a:buClr>
                <a:srgbClr val="235937"/>
              </a:buClr>
              <a:buSzPct val="60000"/>
              <a:buNone/>
              <a:defRPr/>
            </a:pPr>
            <a:endParaRPr lang="en-US" altLang="en-US" sz="1800" dirty="0">
              <a:solidFill>
                <a:schemeClr val="accent1"/>
              </a:solidFill>
              <a:latin typeface="Arial"/>
              <a:ea typeface="MS PGothic"/>
            </a:endParaRPr>
          </a:p>
          <a:p>
            <a:pPr marL="0" indent="0">
              <a:buClr>
                <a:srgbClr val="235937"/>
              </a:buClr>
              <a:buSzPct val="60000"/>
              <a:buNone/>
              <a:defRPr/>
            </a:pPr>
            <a:endParaRPr lang="en-US" altLang="en-US" sz="2700" dirty="0">
              <a:solidFill>
                <a:srgbClr val="414137"/>
              </a:solidFill>
              <a:latin typeface="Arial"/>
              <a:ea typeface="MS PGothic"/>
            </a:endParaRPr>
          </a:p>
        </p:txBody>
      </p:sp>
      <p:grpSp>
        <p:nvGrpSpPr>
          <p:cNvPr id="10" name="Group 9">
            <a:extLst>
              <a:ext uri="{FF2B5EF4-FFF2-40B4-BE49-F238E27FC236}">
                <a16:creationId xmlns:a16="http://schemas.microsoft.com/office/drawing/2014/main" id="{93D0A61E-1CF8-444C-9CB5-97C13D903A80}"/>
              </a:ext>
            </a:extLst>
          </p:cNvPr>
          <p:cNvGrpSpPr/>
          <p:nvPr/>
        </p:nvGrpSpPr>
        <p:grpSpPr>
          <a:xfrm>
            <a:off x="2368630" y="1788529"/>
            <a:ext cx="5673295" cy="1781842"/>
            <a:chOff x="3158173" y="2157300"/>
            <a:chExt cx="7564393" cy="2375790"/>
          </a:xfrm>
        </p:grpSpPr>
        <p:grpSp>
          <p:nvGrpSpPr>
            <p:cNvPr id="20" name="Group 19">
              <a:extLst>
                <a:ext uri="{FF2B5EF4-FFF2-40B4-BE49-F238E27FC236}">
                  <a16:creationId xmlns:a16="http://schemas.microsoft.com/office/drawing/2014/main" id="{78431BF7-EB69-4668-9998-59C35B04C2FD}"/>
                </a:ext>
              </a:extLst>
            </p:cNvPr>
            <p:cNvGrpSpPr/>
            <p:nvPr/>
          </p:nvGrpSpPr>
          <p:grpSpPr>
            <a:xfrm>
              <a:off x="3158173" y="2157300"/>
              <a:ext cx="6434251" cy="2003544"/>
              <a:chOff x="2679478" y="4867078"/>
              <a:chExt cx="4013152" cy="1242916"/>
            </a:xfrm>
          </p:grpSpPr>
          <p:pic>
            <p:nvPicPr>
              <p:cNvPr id="21" name="Picture 20" descr="A picture containing clipart&#10;&#10;Description generated with very high confidence">
                <a:extLst>
                  <a:ext uri="{FF2B5EF4-FFF2-40B4-BE49-F238E27FC236}">
                    <a16:creationId xmlns:a16="http://schemas.microsoft.com/office/drawing/2014/main" id="{6EAACD18-EA77-46F4-A547-8A9A94AC0F3D}"/>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679478" y="4867078"/>
                <a:ext cx="3785044" cy="1208199"/>
              </a:xfrm>
              <a:prstGeom prst="rect">
                <a:avLst/>
              </a:prstGeom>
            </p:spPr>
          </p:pic>
          <p:sp>
            <p:nvSpPr>
              <p:cNvPr id="22" name="TextBox 21">
                <a:extLst>
                  <a:ext uri="{FF2B5EF4-FFF2-40B4-BE49-F238E27FC236}">
                    <a16:creationId xmlns:a16="http://schemas.microsoft.com/office/drawing/2014/main" id="{DAC56A0F-4541-4DCA-A4C5-1FDBC3BA2880}"/>
                  </a:ext>
                </a:extLst>
              </p:cNvPr>
              <p:cNvSpPr txBox="1"/>
              <p:nvPr/>
            </p:nvSpPr>
            <p:spPr>
              <a:xfrm>
                <a:off x="6021421" y="5904689"/>
                <a:ext cx="671209" cy="205305"/>
              </a:xfrm>
              <a:prstGeom prst="rect">
                <a:avLst/>
              </a:prstGeom>
              <a:solidFill>
                <a:schemeClr val="bg1"/>
              </a:solidFill>
            </p:spPr>
            <p:txBody>
              <a:bodyPr wrap="square" rtlCol="0">
                <a:spAutoFit/>
              </a:bodyPr>
              <a:lstStyle/>
              <a:p>
                <a:endParaRPr lang="en-US" sz="1013" dirty="0"/>
              </a:p>
            </p:txBody>
          </p:sp>
        </p:grpSp>
        <p:grpSp>
          <p:nvGrpSpPr>
            <p:cNvPr id="23" name="Group 22">
              <a:extLst>
                <a:ext uri="{FF2B5EF4-FFF2-40B4-BE49-F238E27FC236}">
                  <a16:creationId xmlns:a16="http://schemas.microsoft.com/office/drawing/2014/main" id="{B36E7657-7D23-4E50-AA6E-0728A8697FA0}"/>
                </a:ext>
              </a:extLst>
            </p:cNvPr>
            <p:cNvGrpSpPr/>
            <p:nvPr/>
          </p:nvGrpSpPr>
          <p:grpSpPr>
            <a:xfrm>
              <a:off x="3158174" y="3738292"/>
              <a:ext cx="7564392" cy="794798"/>
              <a:chOff x="2679478" y="5904689"/>
              <a:chExt cx="4013152" cy="419395"/>
            </a:xfrm>
          </p:grpSpPr>
          <p:pic>
            <p:nvPicPr>
              <p:cNvPr id="24" name="Picture 23" descr="A picture containing clipart&#10;&#10;Description generated with very high confidence">
                <a:extLst>
                  <a:ext uri="{FF2B5EF4-FFF2-40B4-BE49-F238E27FC236}">
                    <a16:creationId xmlns:a16="http://schemas.microsoft.com/office/drawing/2014/main" id="{5078F02E-C9BB-4A5E-A9BF-A70BC0D4A148}"/>
                  </a:ext>
                </a:extLst>
              </p:cNvPr>
              <p:cNvPicPr>
                <a:picLocks noChangeAspect="1"/>
              </p:cNvPicPr>
              <p:nvPr/>
            </p:nvPicPr>
            <p:blipFill rotWithShape="1">
              <a:blip r:embed="rId9">
                <a:extLst>
                  <a:ext uri="{28A0092B-C50C-407E-A947-70E740481C1C}">
                    <a14:useLocalDpi xmlns:a14="http://schemas.microsoft.com/office/drawing/2010/main"/>
                  </a:ext>
                </a:extLst>
              </a:blip>
              <a:srcRect l="-2" b="-274"/>
              <a:stretch/>
            </p:blipFill>
            <p:spPr>
              <a:xfrm>
                <a:off x="2679478" y="6133807"/>
                <a:ext cx="3183308" cy="190277"/>
              </a:xfrm>
              <a:prstGeom prst="rect">
                <a:avLst/>
              </a:prstGeom>
            </p:spPr>
          </p:pic>
          <p:sp>
            <p:nvSpPr>
              <p:cNvPr id="25" name="TextBox 24">
                <a:extLst>
                  <a:ext uri="{FF2B5EF4-FFF2-40B4-BE49-F238E27FC236}">
                    <a16:creationId xmlns:a16="http://schemas.microsoft.com/office/drawing/2014/main" id="{7FF431C9-F820-428A-BC5D-A36AF04FF07C}"/>
                  </a:ext>
                </a:extLst>
              </p:cNvPr>
              <p:cNvSpPr txBox="1"/>
              <p:nvPr/>
            </p:nvSpPr>
            <p:spPr>
              <a:xfrm>
                <a:off x="6021421" y="5904689"/>
                <a:ext cx="671209" cy="174632"/>
              </a:xfrm>
              <a:prstGeom prst="rect">
                <a:avLst/>
              </a:prstGeom>
              <a:solidFill>
                <a:schemeClr val="bg1"/>
              </a:solidFill>
            </p:spPr>
            <p:txBody>
              <a:bodyPr wrap="square" rtlCol="0">
                <a:spAutoFit/>
              </a:bodyPr>
              <a:lstStyle/>
              <a:p>
                <a:endParaRPr lang="en-US" sz="1013" dirty="0"/>
              </a:p>
            </p:txBody>
          </p:sp>
        </p:grpSp>
      </p:grpSp>
    </p:spTree>
    <p:extLst>
      <p:ext uri="{BB962C8B-B14F-4D97-AF65-F5344CB8AC3E}">
        <p14:creationId xmlns:p14="http://schemas.microsoft.com/office/powerpoint/2010/main" val="3576922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206A96-2FED-45DD-A1EC-8327EF035172}"/>
              </a:ext>
            </a:extLst>
          </p:cNvPr>
          <p:cNvSpPr>
            <a:spLocks noGrp="1"/>
          </p:cNvSpPr>
          <p:nvPr>
            <p:ph type="title"/>
          </p:nvPr>
        </p:nvSpPr>
        <p:spPr>
          <a:xfrm>
            <a:off x="712555" y="262393"/>
            <a:ext cx="8229599" cy="549816"/>
          </a:xfrm>
        </p:spPr>
        <p:txBody>
          <a:bodyPr>
            <a:normAutofit/>
          </a:bodyPr>
          <a:lstStyle/>
          <a:p>
            <a:r>
              <a:rPr lang="en-US" sz="2475" dirty="0"/>
              <a:t>STEP Guide</a:t>
            </a:r>
          </a:p>
        </p:txBody>
      </p:sp>
      <p:pic>
        <p:nvPicPr>
          <p:cNvPr id="4" name="Picture 3">
            <a:extLst>
              <a:ext uri="{FF2B5EF4-FFF2-40B4-BE49-F238E27FC236}">
                <a16:creationId xmlns:a16="http://schemas.microsoft.com/office/drawing/2014/main" id="{79B7CB3D-A7BB-4310-B3CB-EF57534A0D89}"/>
              </a:ext>
            </a:extLst>
          </p:cNvPr>
          <p:cNvPicPr>
            <a:picLocks noChangeAspect="1"/>
          </p:cNvPicPr>
          <p:nvPr/>
        </p:nvPicPr>
        <p:blipFill>
          <a:blip r:embed="rId3"/>
          <a:stretch>
            <a:fillRect/>
          </a:stretch>
        </p:blipFill>
        <p:spPr>
          <a:xfrm>
            <a:off x="2944732" y="228130"/>
            <a:ext cx="3254537" cy="4108563"/>
          </a:xfrm>
          <a:prstGeom prst="rect">
            <a:avLst/>
          </a:prstGeom>
          <a:ln w="15875">
            <a:solidFill>
              <a:srgbClr val="0E3793"/>
            </a:solidFill>
          </a:ln>
        </p:spPr>
      </p:pic>
      <p:sp>
        <p:nvSpPr>
          <p:cNvPr id="2" name="Rectangle 1">
            <a:extLst>
              <a:ext uri="{FF2B5EF4-FFF2-40B4-BE49-F238E27FC236}">
                <a16:creationId xmlns:a16="http://schemas.microsoft.com/office/drawing/2014/main" id="{9F54DA80-7AAA-4D42-B7FC-ED5AA50FA723}"/>
              </a:ext>
            </a:extLst>
          </p:cNvPr>
          <p:cNvSpPr/>
          <p:nvPr/>
        </p:nvSpPr>
        <p:spPr>
          <a:xfrm>
            <a:off x="1623514" y="4539545"/>
            <a:ext cx="6289288" cy="404085"/>
          </a:xfrm>
          <a:prstGeom prst="rect">
            <a:avLst/>
          </a:prstGeom>
          <a:solidFill>
            <a:schemeClr val="bg1"/>
          </a:solidFill>
        </p:spPr>
        <p:txBody>
          <a:bodyPr wrap="square">
            <a:spAutoFit/>
          </a:bodyPr>
          <a:lstStyle/>
          <a:p>
            <a:r>
              <a:rPr lang="en-US" sz="1013" dirty="0">
                <a:hlinkClick r:id="rId4"/>
              </a:rPr>
              <a:t>https://safety.fhwa.dot.gov/ped_bike/step/docs/STEP_Guide_for_Improving_Ped_Safety_at_Unsig_Loc_3-2018_07_17-508compliant.pdf</a:t>
            </a:r>
            <a:endParaRPr lang="en-US" sz="1013" dirty="0"/>
          </a:p>
        </p:txBody>
      </p:sp>
    </p:spTree>
    <p:extLst>
      <p:ext uri="{BB962C8B-B14F-4D97-AF65-F5344CB8AC3E}">
        <p14:creationId xmlns:p14="http://schemas.microsoft.com/office/powerpoint/2010/main" val="4184392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a:extLst>
              <a:ext uri="{FF2B5EF4-FFF2-40B4-BE49-F238E27FC236}">
                <a16:creationId xmlns:a16="http://schemas.microsoft.com/office/drawing/2014/main" id="{8602E48B-9526-4C9D-AF7C-659376454AC0}"/>
              </a:ext>
            </a:extLst>
          </p:cNvPr>
          <p:cNvSpPr>
            <a:spLocks noGrp="1" noChangeArrowheads="1"/>
          </p:cNvSpPr>
          <p:nvPr>
            <p:ph type="title" idx="4294967295"/>
          </p:nvPr>
        </p:nvSpPr>
        <p:spPr>
          <a:xfrm>
            <a:off x="695528" y="165497"/>
            <a:ext cx="6400800" cy="742950"/>
          </a:xfrm>
        </p:spPr>
        <p:txBody>
          <a:bodyPr>
            <a:normAutofit/>
          </a:bodyPr>
          <a:lstStyle/>
          <a:p>
            <a:r>
              <a:rPr lang="en-US" altLang="en-US" sz="2475" dirty="0"/>
              <a:t>Tech Sheets</a:t>
            </a:r>
          </a:p>
        </p:txBody>
      </p:sp>
      <p:sp>
        <p:nvSpPr>
          <p:cNvPr id="11267" name="Slide Number Placeholder 1">
            <a:extLst>
              <a:ext uri="{FF2B5EF4-FFF2-40B4-BE49-F238E27FC236}">
                <a16:creationId xmlns:a16="http://schemas.microsoft.com/office/drawing/2014/main" id="{F48D24A3-533E-4699-9F3B-F4022FB8F5E2}"/>
              </a:ext>
            </a:extLst>
          </p:cNvPr>
          <p:cNvSpPr>
            <a:spLocks noGrp="1"/>
          </p:cNvSpPr>
          <p:nvPr>
            <p:ph type="sldNum"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99"/>
              </a:buClr>
              <a:buFont typeface="Wingdings" panose="05000000000000000000" pitchFamily="2" charset="2"/>
              <a:buChar char="Ø"/>
              <a:defRPr sz="2400" b="1">
                <a:solidFill>
                  <a:srgbClr val="FFFF00"/>
                </a:solidFill>
                <a:latin typeface="Arial" panose="020B0604020202020204" pitchFamily="34" charset="0"/>
              </a:defRPr>
            </a:lvl1pPr>
            <a:lvl2pPr marL="557213" indent="-214313">
              <a:spcBef>
                <a:spcPct val="20000"/>
              </a:spcBef>
              <a:buClr>
                <a:srgbClr val="66FF99"/>
              </a:buClr>
              <a:buFont typeface="Wingdings" panose="05000000000000000000" pitchFamily="2" charset="2"/>
              <a:buChar char="Ø"/>
              <a:defRPr sz="2100" b="1">
                <a:solidFill>
                  <a:srgbClr val="FFFF00"/>
                </a:solidFill>
                <a:latin typeface="Arial" panose="020B0604020202020204" pitchFamily="34" charset="0"/>
              </a:defRPr>
            </a:lvl2pPr>
            <a:lvl3pPr marL="857250" indent="-171450">
              <a:spcBef>
                <a:spcPct val="20000"/>
              </a:spcBef>
              <a:buClr>
                <a:srgbClr val="66FF99"/>
              </a:buClr>
              <a:buFont typeface="Wingdings" panose="05000000000000000000" pitchFamily="2" charset="2"/>
              <a:buChar char="Ø"/>
              <a:defRPr sz="1800" b="1">
                <a:solidFill>
                  <a:srgbClr val="FFFF00"/>
                </a:solidFill>
                <a:latin typeface="Arial" panose="020B0604020202020204" pitchFamily="34" charset="0"/>
              </a:defRPr>
            </a:lvl3pPr>
            <a:lvl4pPr marL="12001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4pPr>
            <a:lvl5pPr marL="15430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5pPr>
            <a:lvl6pPr marL="18859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6pPr>
            <a:lvl7pPr marL="22288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7pPr>
            <a:lvl8pPr marL="25717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8pPr>
            <a:lvl9pPr marL="29146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9pPr>
          </a:lstStyle>
          <a:p>
            <a:pPr defTabSz="342900">
              <a:lnSpc>
                <a:spcPct val="60000"/>
              </a:lnSpc>
              <a:spcBef>
                <a:spcPct val="0"/>
              </a:spcBef>
              <a:buClrTx/>
              <a:buNone/>
              <a:defRPr/>
            </a:pPr>
            <a:fld id="{2B3DFCD6-8DF4-459B-A051-DB16FCF06E71}" type="slidenum">
              <a:rPr lang="en-US" altLang="en-US" sz="100">
                <a:solidFill>
                  <a:prstClr val="black"/>
                </a:solidFill>
              </a:rPr>
              <a:pPr defTabSz="342900">
                <a:lnSpc>
                  <a:spcPct val="60000"/>
                </a:lnSpc>
                <a:spcBef>
                  <a:spcPct val="0"/>
                </a:spcBef>
                <a:buClrTx/>
                <a:buNone/>
                <a:defRPr/>
              </a:pPr>
              <a:t>47</a:t>
            </a:fld>
            <a:endParaRPr lang="en-US" altLang="en-US" sz="100" dirty="0">
              <a:solidFill>
                <a:prstClr val="black"/>
              </a:solidFill>
            </a:endParaRPr>
          </a:p>
        </p:txBody>
      </p:sp>
      <p:pic>
        <p:nvPicPr>
          <p:cNvPr id="5" name="Picture 4">
            <a:extLst>
              <a:ext uri="{FF2B5EF4-FFF2-40B4-BE49-F238E27FC236}">
                <a16:creationId xmlns:a16="http://schemas.microsoft.com/office/drawing/2014/main" id="{BFA71310-925F-458A-9552-7FBC27938DDB}"/>
              </a:ext>
            </a:extLst>
          </p:cNvPr>
          <p:cNvPicPr>
            <a:picLocks noChangeAspect="1"/>
          </p:cNvPicPr>
          <p:nvPr/>
        </p:nvPicPr>
        <p:blipFill>
          <a:blip r:embed="rId3"/>
          <a:stretch>
            <a:fillRect/>
          </a:stretch>
        </p:blipFill>
        <p:spPr>
          <a:xfrm>
            <a:off x="2641060" y="346547"/>
            <a:ext cx="3808378" cy="4573286"/>
          </a:xfrm>
          <a:prstGeom prst="rect">
            <a:avLst/>
          </a:prstGeom>
          <a:ln>
            <a:solidFill>
              <a:schemeClr val="tx1"/>
            </a:solidFill>
          </a:ln>
        </p:spPr>
      </p:pic>
      <p:sp>
        <p:nvSpPr>
          <p:cNvPr id="11" name="TextBox 10">
            <a:extLst>
              <a:ext uri="{FF2B5EF4-FFF2-40B4-BE49-F238E27FC236}">
                <a16:creationId xmlns:a16="http://schemas.microsoft.com/office/drawing/2014/main" id="{6C501DFE-D333-4088-B5D2-2D9BE271227D}"/>
              </a:ext>
            </a:extLst>
          </p:cNvPr>
          <p:cNvSpPr txBox="1"/>
          <p:nvPr/>
        </p:nvSpPr>
        <p:spPr>
          <a:xfrm>
            <a:off x="321012" y="1258012"/>
            <a:ext cx="2209483" cy="2123658"/>
          </a:xfrm>
          <a:prstGeom prst="rect">
            <a:avLst/>
          </a:prstGeom>
          <a:solidFill>
            <a:schemeClr val="bg1"/>
          </a:solidFill>
          <a:ln w="6350">
            <a:solidFill>
              <a:schemeClr val="tx1"/>
            </a:solidFill>
            <a:prstDash val="sysDash"/>
          </a:ln>
        </p:spPr>
        <p:txBody>
          <a:bodyPr wrap="square" rtlCol="0">
            <a:spAutoFit/>
          </a:bodyPr>
          <a:lstStyle/>
          <a:p>
            <a:r>
              <a:rPr lang="en-US" sz="1200" dirty="0">
                <a:solidFill>
                  <a:schemeClr val="accent1"/>
                </a:solidFill>
              </a:rPr>
              <a:t>One for each STEP countermeasure:</a:t>
            </a:r>
          </a:p>
          <a:p>
            <a:pPr marL="214313" indent="-214313">
              <a:buFont typeface="Arial" panose="020B0604020202020204" pitchFamily="34" charset="0"/>
              <a:buChar char="•"/>
            </a:pPr>
            <a:r>
              <a:rPr lang="en-US" sz="1200" dirty="0">
                <a:solidFill>
                  <a:schemeClr val="accent1"/>
                </a:solidFill>
              </a:rPr>
              <a:t>PHBs.</a:t>
            </a:r>
          </a:p>
          <a:p>
            <a:pPr marL="214313" indent="-214313">
              <a:buFont typeface="Arial" panose="020B0604020202020204" pitchFamily="34" charset="0"/>
              <a:buChar char="•"/>
            </a:pPr>
            <a:r>
              <a:rPr lang="en-US" sz="1200" dirty="0">
                <a:solidFill>
                  <a:schemeClr val="accent1"/>
                </a:solidFill>
              </a:rPr>
              <a:t>RRFBs.</a:t>
            </a:r>
          </a:p>
          <a:p>
            <a:pPr marL="214313" indent="-214313">
              <a:buFont typeface="Arial" panose="020B0604020202020204" pitchFamily="34" charset="0"/>
              <a:buChar char="•"/>
            </a:pPr>
            <a:r>
              <a:rPr lang="en-US" sz="1200" dirty="0">
                <a:solidFill>
                  <a:schemeClr val="accent1"/>
                </a:solidFill>
              </a:rPr>
              <a:t>Crosswalk Visibility Enhancements.</a:t>
            </a:r>
          </a:p>
          <a:p>
            <a:pPr marL="214313" indent="-214313">
              <a:buFont typeface="Arial" panose="020B0604020202020204" pitchFamily="34" charset="0"/>
              <a:buChar char="•"/>
            </a:pPr>
            <a:r>
              <a:rPr lang="en-US" sz="1200" dirty="0">
                <a:solidFill>
                  <a:schemeClr val="accent1"/>
                </a:solidFill>
              </a:rPr>
              <a:t>Road Diets.</a:t>
            </a:r>
          </a:p>
          <a:p>
            <a:pPr marL="214313" indent="-214313">
              <a:buFont typeface="Arial" panose="020B0604020202020204" pitchFamily="34" charset="0"/>
              <a:buChar char="•"/>
            </a:pPr>
            <a:r>
              <a:rPr lang="en-US" sz="1200" dirty="0">
                <a:solidFill>
                  <a:schemeClr val="accent1"/>
                </a:solidFill>
              </a:rPr>
              <a:t>LPIs.</a:t>
            </a:r>
          </a:p>
          <a:p>
            <a:pPr marL="214313" indent="-214313">
              <a:buFont typeface="Arial" panose="020B0604020202020204" pitchFamily="34" charset="0"/>
              <a:buChar char="•"/>
            </a:pPr>
            <a:r>
              <a:rPr lang="en-US" sz="1200" dirty="0">
                <a:solidFill>
                  <a:schemeClr val="accent1"/>
                </a:solidFill>
              </a:rPr>
              <a:t>Raised Crosswalks.</a:t>
            </a:r>
          </a:p>
          <a:p>
            <a:pPr marL="214313" indent="-214313">
              <a:buFont typeface="Arial" panose="020B0604020202020204" pitchFamily="34" charset="0"/>
              <a:buChar char="•"/>
            </a:pPr>
            <a:r>
              <a:rPr lang="en-US" sz="1200" dirty="0">
                <a:solidFill>
                  <a:schemeClr val="accent1"/>
                </a:solidFill>
              </a:rPr>
              <a:t>Pedestrian Refuge Islands.</a:t>
            </a:r>
          </a:p>
        </p:txBody>
      </p:sp>
      <p:pic>
        <p:nvPicPr>
          <p:cNvPr id="4" name="Picture 3">
            <a:extLst>
              <a:ext uri="{FF2B5EF4-FFF2-40B4-BE49-F238E27FC236}">
                <a16:creationId xmlns:a16="http://schemas.microsoft.com/office/drawing/2014/main" id="{43B12D79-11BE-4FD3-A6B2-E90F0DCC781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560003" y="1258012"/>
            <a:ext cx="2209483" cy="2404703"/>
          </a:xfrm>
          <a:prstGeom prst="rect">
            <a:avLst/>
          </a:prstGeom>
          <a:ln>
            <a:solidFill>
              <a:schemeClr val="tx1"/>
            </a:solidFill>
          </a:ln>
        </p:spPr>
      </p:pic>
    </p:spTree>
    <p:extLst>
      <p:ext uri="{BB962C8B-B14F-4D97-AF65-F5344CB8AC3E}">
        <p14:creationId xmlns:p14="http://schemas.microsoft.com/office/powerpoint/2010/main" val="184311087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a:extLst>
              <a:ext uri="{FF2B5EF4-FFF2-40B4-BE49-F238E27FC236}">
                <a16:creationId xmlns:a16="http://schemas.microsoft.com/office/drawing/2014/main" id="{8602E48B-9526-4C9D-AF7C-659376454AC0}"/>
              </a:ext>
            </a:extLst>
          </p:cNvPr>
          <p:cNvSpPr>
            <a:spLocks noGrp="1" noChangeArrowheads="1"/>
          </p:cNvSpPr>
          <p:nvPr>
            <p:ph type="title" idx="4294967295"/>
          </p:nvPr>
        </p:nvSpPr>
        <p:spPr>
          <a:xfrm>
            <a:off x="643982" y="165497"/>
            <a:ext cx="6400800" cy="742950"/>
          </a:xfrm>
        </p:spPr>
        <p:txBody>
          <a:bodyPr>
            <a:normAutofit/>
          </a:bodyPr>
          <a:lstStyle/>
          <a:p>
            <a:r>
              <a:rPr lang="en-US" altLang="en-US" sz="2475" dirty="0"/>
              <a:t>Case Studies</a:t>
            </a:r>
          </a:p>
        </p:txBody>
      </p:sp>
      <p:sp>
        <p:nvSpPr>
          <p:cNvPr id="11267" name="Slide Number Placeholder 1">
            <a:extLst>
              <a:ext uri="{FF2B5EF4-FFF2-40B4-BE49-F238E27FC236}">
                <a16:creationId xmlns:a16="http://schemas.microsoft.com/office/drawing/2014/main" id="{F48D24A3-533E-4699-9F3B-F4022FB8F5E2}"/>
              </a:ext>
            </a:extLst>
          </p:cNvPr>
          <p:cNvSpPr>
            <a:spLocks noGrp="1"/>
          </p:cNvSpPr>
          <p:nvPr>
            <p:ph type="sldNum"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99"/>
              </a:buClr>
              <a:buFont typeface="Wingdings" panose="05000000000000000000" pitchFamily="2" charset="2"/>
              <a:buChar char="Ø"/>
              <a:defRPr sz="2400" b="1">
                <a:solidFill>
                  <a:srgbClr val="FFFF00"/>
                </a:solidFill>
                <a:latin typeface="Arial" panose="020B0604020202020204" pitchFamily="34" charset="0"/>
              </a:defRPr>
            </a:lvl1pPr>
            <a:lvl2pPr marL="557213" indent="-214313">
              <a:spcBef>
                <a:spcPct val="20000"/>
              </a:spcBef>
              <a:buClr>
                <a:srgbClr val="66FF99"/>
              </a:buClr>
              <a:buFont typeface="Wingdings" panose="05000000000000000000" pitchFamily="2" charset="2"/>
              <a:buChar char="Ø"/>
              <a:defRPr sz="2100" b="1">
                <a:solidFill>
                  <a:srgbClr val="FFFF00"/>
                </a:solidFill>
                <a:latin typeface="Arial" panose="020B0604020202020204" pitchFamily="34" charset="0"/>
              </a:defRPr>
            </a:lvl2pPr>
            <a:lvl3pPr marL="857250" indent="-171450">
              <a:spcBef>
                <a:spcPct val="20000"/>
              </a:spcBef>
              <a:buClr>
                <a:srgbClr val="66FF99"/>
              </a:buClr>
              <a:buFont typeface="Wingdings" panose="05000000000000000000" pitchFamily="2" charset="2"/>
              <a:buChar char="Ø"/>
              <a:defRPr sz="1800" b="1">
                <a:solidFill>
                  <a:srgbClr val="FFFF00"/>
                </a:solidFill>
                <a:latin typeface="Arial" panose="020B0604020202020204" pitchFamily="34" charset="0"/>
              </a:defRPr>
            </a:lvl3pPr>
            <a:lvl4pPr marL="12001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4pPr>
            <a:lvl5pPr marL="15430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5pPr>
            <a:lvl6pPr marL="18859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6pPr>
            <a:lvl7pPr marL="22288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7pPr>
            <a:lvl8pPr marL="25717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8pPr>
            <a:lvl9pPr marL="29146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9pPr>
          </a:lstStyle>
          <a:p>
            <a:pPr defTabSz="342900">
              <a:lnSpc>
                <a:spcPct val="60000"/>
              </a:lnSpc>
              <a:spcBef>
                <a:spcPct val="0"/>
              </a:spcBef>
              <a:buClrTx/>
              <a:buNone/>
              <a:defRPr/>
            </a:pPr>
            <a:fld id="{2B3DFCD6-8DF4-459B-A051-DB16FCF06E71}" type="slidenum">
              <a:rPr lang="en-US" altLang="en-US" sz="100">
                <a:solidFill>
                  <a:prstClr val="black"/>
                </a:solidFill>
              </a:rPr>
              <a:pPr defTabSz="342900">
                <a:lnSpc>
                  <a:spcPct val="60000"/>
                </a:lnSpc>
                <a:spcBef>
                  <a:spcPct val="0"/>
                </a:spcBef>
                <a:buClrTx/>
                <a:buNone/>
                <a:defRPr/>
              </a:pPr>
              <a:t>48</a:t>
            </a:fld>
            <a:endParaRPr lang="en-US" altLang="en-US" sz="100" dirty="0">
              <a:solidFill>
                <a:prstClr val="black"/>
              </a:solidFill>
            </a:endParaRPr>
          </a:p>
        </p:txBody>
      </p:sp>
      <p:pic>
        <p:nvPicPr>
          <p:cNvPr id="5" name="Picture 4">
            <a:extLst>
              <a:ext uri="{FF2B5EF4-FFF2-40B4-BE49-F238E27FC236}">
                <a16:creationId xmlns:a16="http://schemas.microsoft.com/office/drawing/2014/main" id="{8571587C-EAD5-4A3B-9F3C-CAB885474C39}"/>
              </a:ext>
            </a:extLst>
          </p:cNvPr>
          <p:cNvPicPr>
            <a:picLocks noChangeAspect="1"/>
          </p:cNvPicPr>
          <p:nvPr/>
        </p:nvPicPr>
        <p:blipFill>
          <a:blip r:embed="rId3"/>
          <a:stretch>
            <a:fillRect/>
          </a:stretch>
        </p:blipFill>
        <p:spPr>
          <a:xfrm>
            <a:off x="2813757" y="165498"/>
            <a:ext cx="4100179" cy="4731859"/>
          </a:xfrm>
          <a:prstGeom prst="rect">
            <a:avLst/>
          </a:prstGeom>
          <a:ln>
            <a:solidFill>
              <a:schemeClr val="tx1"/>
            </a:solidFill>
          </a:ln>
        </p:spPr>
      </p:pic>
      <p:pic>
        <p:nvPicPr>
          <p:cNvPr id="6" name="Picture 5">
            <a:extLst>
              <a:ext uri="{FF2B5EF4-FFF2-40B4-BE49-F238E27FC236}">
                <a16:creationId xmlns:a16="http://schemas.microsoft.com/office/drawing/2014/main" id="{34E04E7F-3671-432F-97AE-7EF7BC495BE7}"/>
              </a:ext>
            </a:extLst>
          </p:cNvPr>
          <p:cNvPicPr>
            <a:picLocks noChangeAspect="1"/>
          </p:cNvPicPr>
          <p:nvPr/>
        </p:nvPicPr>
        <p:blipFill rotWithShape="1">
          <a:blip r:embed="rId4">
            <a:extLst>
              <a:ext uri="{28A0092B-C50C-407E-A947-70E740481C1C}">
                <a14:useLocalDpi xmlns:a14="http://schemas.microsoft.com/office/drawing/2010/main"/>
              </a:ext>
            </a:extLst>
          </a:blip>
          <a:srcRect l="2586" r="4056"/>
          <a:stretch/>
        </p:blipFill>
        <p:spPr>
          <a:xfrm>
            <a:off x="6499768" y="1001555"/>
            <a:ext cx="2400299" cy="3140391"/>
          </a:xfrm>
          <a:prstGeom prst="rect">
            <a:avLst/>
          </a:prstGeom>
          <a:ln>
            <a:solidFill>
              <a:schemeClr val="tx1"/>
            </a:solidFill>
          </a:ln>
        </p:spPr>
      </p:pic>
      <p:sp>
        <p:nvSpPr>
          <p:cNvPr id="11" name="TextBox 10">
            <a:extLst>
              <a:ext uri="{FF2B5EF4-FFF2-40B4-BE49-F238E27FC236}">
                <a16:creationId xmlns:a16="http://schemas.microsoft.com/office/drawing/2014/main" id="{F2B629FF-3C2F-4950-8358-332DFF79F291}"/>
              </a:ext>
            </a:extLst>
          </p:cNvPr>
          <p:cNvSpPr txBox="1"/>
          <p:nvPr/>
        </p:nvSpPr>
        <p:spPr>
          <a:xfrm>
            <a:off x="349722" y="1140589"/>
            <a:ext cx="2400299" cy="1246495"/>
          </a:xfrm>
          <a:prstGeom prst="rect">
            <a:avLst/>
          </a:prstGeom>
          <a:solidFill>
            <a:schemeClr val="bg1"/>
          </a:solidFill>
          <a:ln w="6350">
            <a:solidFill>
              <a:schemeClr val="tx1"/>
            </a:solidFill>
            <a:prstDash val="sysDash"/>
          </a:ln>
        </p:spPr>
        <p:txBody>
          <a:bodyPr wrap="square" lIns="68580" tIns="68580" rIns="68580" bIns="68580" rtlCol="0">
            <a:spAutoFit/>
          </a:bodyPr>
          <a:lstStyle/>
          <a:p>
            <a:r>
              <a:rPr lang="en-US" sz="1200" dirty="0">
                <a:solidFill>
                  <a:schemeClr val="accent1"/>
                </a:solidFill>
              </a:rPr>
              <a:t>33 case studies from across the U.S. covering topics such as: </a:t>
            </a:r>
          </a:p>
          <a:p>
            <a:pPr marL="214313" indent="-214313">
              <a:buFont typeface="Arial" panose="020B0604020202020204" pitchFamily="34" charset="0"/>
              <a:buChar char="•"/>
            </a:pPr>
            <a:r>
              <a:rPr lang="en-US" sz="1200" dirty="0">
                <a:solidFill>
                  <a:schemeClr val="accent1"/>
                </a:solidFill>
              </a:rPr>
              <a:t>Countermeasure examples</a:t>
            </a:r>
          </a:p>
          <a:p>
            <a:pPr marL="214313" indent="-214313">
              <a:buFont typeface="Arial" panose="020B0604020202020204" pitchFamily="34" charset="0"/>
              <a:buChar char="•"/>
            </a:pPr>
            <a:r>
              <a:rPr lang="en-US" sz="1200" dirty="0">
                <a:solidFill>
                  <a:schemeClr val="accent1"/>
                </a:solidFill>
              </a:rPr>
              <a:t>Data analysis</a:t>
            </a:r>
          </a:p>
          <a:p>
            <a:pPr marL="214313" indent="-214313">
              <a:buFont typeface="Arial" panose="020B0604020202020204" pitchFamily="34" charset="0"/>
              <a:buChar char="•"/>
            </a:pPr>
            <a:r>
              <a:rPr lang="en-US" sz="1200" dirty="0">
                <a:solidFill>
                  <a:schemeClr val="accent1"/>
                </a:solidFill>
              </a:rPr>
              <a:t>Pedestrian safety plans</a:t>
            </a:r>
          </a:p>
          <a:p>
            <a:pPr marL="214313" indent="-214313">
              <a:buFont typeface="Arial" panose="020B0604020202020204" pitchFamily="34" charset="0"/>
              <a:buChar char="•"/>
            </a:pPr>
            <a:r>
              <a:rPr lang="en-US" sz="1200" dirty="0">
                <a:solidFill>
                  <a:schemeClr val="accent1"/>
                </a:solidFill>
              </a:rPr>
              <a:t>Project evaluation</a:t>
            </a:r>
          </a:p>
        </p:txBody>
      </p:sp>
    </p:spTree>
    <p:extLst>
      <p:ext uri="{BB962C8B-B14F-4D97-AF65-F5344CB8AC3E}">
        <p14:creationId xmlns:p14="http://schemas.microsoft.com/office/powerpoint/2010/main" val="3963241235"/>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6">
            <a:extLst>
              <a:ext uri="{FF2B5EF4-FFF2-40B4-BE49-F238E27FC236}">
                <a16:creationId xmlns:a16="http://schemas.microsoft.com/office/drawing/2014/main" id="{8602E48B-9526-4C9D-AF7C-659376454AC0}"/>
              </a:ext>
            </a:extLst>
          </p:cNvPr>
          <p:cNvSpPr>
            <a:spLocks noGrp="1" noChangeArrowheads="1"/>
          </p:cNvSpPr>
          <p:nvPr>
            <p:ph type="title" idx="4294967295"/>
          </p:nvPr>
        </p:nvSpPr>
        <p:spPr>
          <a:xfrm>
            <a:off x="666345" y="165497"/>
            <a:ext cx="6400800" cy="742950"/>
          </a:xfrm>
        </p:spPr>
        <p:txBody>
          <a:bodyPr>
            <a:normAutofit/>
          </a:bodyPr>
          <a:lstStyle/>
          <a:p>
            <a:r>
              <a:rPr lang="en-US" altLang="en-US" sz="2475" dirty="0"/>
              <a:t>Videos</a:t>
            </a:r>
          </a:p>
        </p:txBody>
      </p:sp>
      <p:sp>
        <p:nvSpPr>
          <p:cNvPr id="11267" name="Slide Number Placeholder 1">
            <a:extLst>
              <a:ext uri="{FF2B5EF4-FFF2-40B4-BE49-F238E27FC236}">
                <a16:creationId xmlns:a16="http://schemas.microsoft.com/office/drawing/2014/main" id="{F48D24A3-533E-4699-9F3B-F4022FB8F5E2}"/>
              </a:ext>
            </a:extLst>
          </p:cNvPr>
          <p:cNvSpPr>
            <a:spLocks noGrp="1"/>
          </p:cNvSpPr>
          <p:nvPr>
            <p:ph type="sldNum" sz="quarter" idx="4294967295"/>
          </p:nvPr>
        </p:nvSpPr>
        <p:spPr bwMode="auto">
          <a:xfrm>
            <a:off x="114300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FF99"/>
              </a:buClr>
              <a:buFont typeface="Wingdings" panose="05000000000000000000" pitchFamily="2" charset="2"/>
              <a:buChar char="Ø"/>
              <a:defRPr sz="2400" b="1">
                <a:solidFill>
                  <a:srgbClr val="FFFF00"/>
                </a:solidFill>
                <a:latin typeface="Arial" panose="020B0604020202020204" pitchFamily="34" charset="0"/>
              </a:defRPr>
            </a:lvl1pPr>
            <a:lvl2pPr marL="557213" indent="-214313">
              <a:spcBef>
                <a:spcPct val="20000"/>
              </a:spcBef>
              <a:buClr>
                <a:srgbClr val="66FF99"/>
              </a:buClr>
              <a:buFont typeface="Wingdings" panose="05000000000000000000" pitchFamily="2" charset="2"/>
              <a:buChar char="Ø"/>
              <a:defRPr sz="2100" b="1">
                <a:solidFill>
                  <a:srgbClr val="FFFF00"/>
                </a:solidFill>
                <a:latin typeface="Arial" panose="020B0604020202020204" pitchFamily="34" charset="0"/>
              </a:defRPr>
            </a:lvl2pPr>
            <a:lvl3pPr marL="857250" indent="-171450">
              <a:spcBef>
                <a:spcPct val="20000"/>
              </a:spcBef>
              <a:buClr>
                <a:srgbClr val="66FF99"/>
              </a:buClr>
              <a:buFont typeface="Wingdings" panose="05000000000000000000" pitchFamily="2" charset="2"/>
              <a:buChar char="Ø"/>
              <a:defRPr sz="1800" b="1">
                <a:solidFill>
                  <a:srgbClr val="FFFF00"/>
                </a:solidFill>
                <a:latin typeface="Arial" panose="020B0604020202020204" pitchFamily="34" charset="0"/>
              </a:defRPr>
            </a:lvl3pPr>
            <a:lvl4pPr marL="12001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4pPr>
            <a:lvl5pPr marL="1543050" indent="-171450">
              <a:spcBef>
                <a:spcPct val="20000"/>
              </a:spcBef>
              <a:buClr>
                <a:srgbClr val="66FF99"/>
              </a:buClr>
              <a:buFont typeface="Wingdings" panose="05000000000000000000" pitchFamily="2" charset="2"/>
              <a:buChar char="Ø"/>
              <a:defRPr sz="1500" b="1">
                <a:solidFill>
                  <a:srgbClr val="FFFF00"/>
                </a:solidFill>
                <a:latin typeface="Arial" panose="020B0604020202020204" pitchFamily="34" charset="0"/>
              </a:defRPr>
            </a:lvl5pPr>
            <a:lvl6pPr marL="18859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6pPr>
            <a:lvl7pPr marL="22288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7pPr>
            <a:lvl8pPr marL="25717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8pPr>
            <a:lvl9pPr marL="2914650" indent="-171450" eaLnBrk="0" fontAlgn="base" hangingPunct="0">
              <a:spcBef>
                <a:spcPct val="20000"/>
              </a:spcBef>
              <a:spcAft>
                <a:spcPct val="0"/>
              </a:spcAft>
              <a:buClr>
                <a:srgbClr val="66FF99"/>
              </a:buClr>
              <a:buFont typeface="Wingdings" panose="05000000000000000000" pitchFamily="2" charset="2"/>
              <a:buChar char="Ø"/>
              <a:defRPr sz="1500" b="1">
                <a:solidFill>
                  <a:srgbClr val="FFFF00"/>
                </a:solidFill>
                <a:latin typeface="Arial" panose="020B0604020202020204" pitchFamily="34" charset="0"/>
              </a:defRPr>
            </a:lvl9pPr>
          </a:lstStyle>
          <a:p>
            <a:pPr defTabSz="342900">
              <a:lnSpc>
                <a:spcPct val="60000"/>
              </a:lnSpc>
              <a:spcBef>
                <a:spcPct val="0"/>
              </a:spcBef>
              <a:buClrTx/>
              <a:buNone/>
              <a:defRPr/>
            </a:pPr>
            <a:fld id="{2B3DFCD6-8DF4-459B-A051-DB16FCF06E71}" type="slidenum">
              <a:rPr lang="en-US" altLang="en-US" sz="100">
                <a:solidFill>
                  <a:prstClr val="black"/>
                </a:solidFill>
              </a:rPr>
              <a:pPr defTabSz="342900">
                <a:lnSpc>
                  <a:spcPct val="60000"/>
                </a:lnSpc>
                <a:spcBef>
                  <a:spcPct val="0"/>
                </a:spcBef>
                <a:buClrTx/>
                <a:buNone/>
                <a:defRPr/>
              </a:pPr>
              <a:t>49</a:t>
            </a:fld>
            <a:endParaRPr lang="en-US" altLang="en-US" sz="100" dirty="0">
              <a:solidFill>
                <a:prstClr val="black"/>
              </a:solidFill>
            </a:endParaRPr>
          </a:p>
        </p:txBody>
      </p:sp>
      <p:pic>
        <p:nvPicPr>
          <p:cNvPr id="5" name="Picture 4">
            <a:extLst>
              <a:ext uri="{FF2B5EF4-FFF2-40B4-BE49-F238E27FC236}">
                <a16:creationId xmlns:a16="http://schemas.microsoft.com/office/drawing/2014/main" id="{F863BAAC-B7F5-47EF-8484-93A3EDD41851}"/>
              </a:ext>
            </a:extLst>
          </p:cNvPr>
          <p:cNvPicPr>
            <a:picLocks noChangeAspect="1"/>
          </p:cNvPicPr>
          <p:nvPr/>
        </p:nvPicPr>
        <p:blipFill rotWithShape="1">
          <a:blip r:embed="rId3">
            <a:extLst>
              <a:ext uri="{28A0092B-C50C-407E-A947-70E740481C1C}">
                <a14:useLocalDpi xmlns:a14="http://schemas.microsoft.com/office/drawing/2010/main"/>
              </a:ext>
            </a:extLst>
          </a:blip>
          <a:srcRect l="-3014" t="-3829" r="-1350"/>
          <a:stretch/>
        </p:blipFill>
        <p:spPr>
          <a:xfrm>
            <a:off x="2334639" y="72958"/>
            <a:ext cx="4931923" cy="4488302"/>
          </a:xfrm>
          <a:prstGeom prst="rect">
            <a:avLst/>
          </a:prstGeom>
          <a:solidFill>
            <a:schemeClr val="bg1"/>
          </a:solidFill>
          <a:ln>
            <a:solidFill>
              <a:schemeClr val="tx1"/>
            </a:solidFill>
          </a:ln>
        </p:spPr>
      </p:pic>
      <p:sp>
        <p:nvSpPr>
          <p:cNvPr id="6" name="Rectangle 5">
            <a:extLst>
              <a:ext uri="{FF2B5EF4-FFF2-40B4-BE49-F238E27FC236}">
                <a16:creationId xmlns:a16="http://schemas.microsoft.com/office/drawing/2014/main" id="{898CB151-B8B1-4EEA-B002-16841B22E3D2}"/>
              </a:ext>
            </a:extLst>
          </p:cNvPr>
          <p:cNvSpPr/>
          <p:nvPr/>
        </p:nvSpPr>
        <p:spPr>
          <a:xfrm>
            <a:off x="1603391" y="4634217"/>
            <a:ext cx="6575139" cy="248209"/>
          </a:xfrm>
          <a:prstGeom prst="rect">
            <a:avLst/>
          </a:prstGeom>
          <a:solidFill>
            <a:schemeClr val="bg1"/>
          </a:solidFill>
        </p:spPr>
        <p:txBody>
          <a:bodyPr wrap="square">
            <a:spAutoFit/>
          </a:bodyPr>
          <a:lstStyle/>
          <a:p>
            <a:r>
              <a:rPr lang="en-US" sz="1013" dirty="0">
                <a:hlinkClick r:id="rId4"/>
              </a:rPr>
              <a:t>https://www.youtube.com/playlist?list=PL5_sm9g9d4T3l4Co020jzSf022naHKwox</a:t>
            </a:r>
            <a:endParaRPr lang="en-US" sz="1013" dirty="0"/>
          </a:p>
        </p:txBody>
      </p:sp>
    </p:spTree>
    <p:extLst>
      <p:ext uri="{BB962C8B-B14F-4D97-AF65-F5344CB8AC3E}">
        <p14:creationId xmlns:p14="http://schemas.microsoft.com/office/powerpoint/2010/main" val="1930394785"/>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0890-1D53-47BC-B0E6-0B0FD88BC6A0}"/>
              </a:ext>
            </a:extLst>
          </p:cNvPr>
          <p:cNvSpPr>
            <a:spLocks noGrp="1"/>
          </p:cNvSpPr>
          <p:nvPr>
            <p:ph type="title"/>
          </p:nvPr>
        </p:nvSpPr>
        <p:spPr/>
        <p:txBody>
          <a:bodyPr/>
          <a:lstStyle/>
          <a:p>
            <a:r>
              <a:rPr lang="en-US" dirty="0"/>
              <a:t>Webinar: Vulnerable Road Users</a:t>
            </a:r>
          </a:p>
        </p:txBody>
      </p:sp>
      <p:sp>
        <p:nvSpPr>
          <p:cNvPr id="3" name="Content Placeholder 2">
            <a:extLst>
              <a:ext uri="{FF2B5EF4-FFF2-40B4-BE49-F238E27FC236}">
                <a16:creationId xmlns:a16="http://schemas.microsoft.com/office/drawing/2014/main" id="{3B1626A5-8A27-4DD3-9549-38260C5FB62B}"/>
              </a:ext>
            </a:extLst>
          </p:cNvPr>
          <p:cNvSpPr>
            <a:spLocks noGrp="1"/>
          </p:cNvSpPr>
          <p:nvPr>
            <p:ph idx="1"/>
          </p:nvPr>
        </p:nvSpPr>
        <p:spPr>
          <a:xfrm>
            <a:off x="628650" y="1371600"/>
            <a:ext cx="7886700" cy="2621328"/>
          </a:xfrm>
        </p:spPr>
        <p:txBody>
          <a:bodyPr>
            <a:normAutofit/>
          </a:bodyPr>
          <a:lstStyle/>
          <a:p>
            <a:pPr marL="0" indent="0">
              <a:buNone/>
            </a:pPr>
            <a:r>
              <a:rPr lang="en-US" sz="1500" b="1" dirty="0"/>
              <a:t>Achieving Vision Zero</a:t>
            </a:r>
            <a:br>
              <a:rPr lang="en-US" sz="1500" b="1" dirty="0"/>
            </a:br>
            <a:r>
              <a:rPr lang="en-US" sz="1500" dirty="0"/>
              <a:t>Anders Hartmann, Asplan Viak (Oslo, Norway)</a:t>
            </a:r>
          </a:p>
          <a:p>
            <a:pPr marL="0" indent="0">
              <a:buNone/>
            </a:pPr>
            <a:endParaRPr lang="en-US" sz="1500" b="1" dirty="0"/>
          </a:p>
          <a:p>
            <a:pPr marL="0" indent="0">
              <a:buNone/>
            </a:pPr>
            <a:r>
              <a:rPr lang="en-US" sz="1500" b="1" dirty="0"/>
              <a:t>Tools and Techniques for Keeping Vulnerable Road Users Safe </a:t>
            </a:r>
            <a:br>
              <a:rPr lang="en-US" sz="1500" b="1" dirty="0"/>
            </a:br>
            <a:r>
              <a:rPr lang="en-US" sz="1500" dirty="0"/>
              <a:t>Michelle Atwell, NHTSA</a:t>
            </a:r>
            <a:br>
              <a:rPr lang="en-US" sz="1500" dirty="0"/>
            </a:br>
            <a:r>
              <a:rPr lang="en-US" sz="1500" dirty="0"/>
              <a:t>Mike Griffith, FHWA</a:t>
            </a:r>
          </a:p>
          <a:p>
            <a:pPr marL="0" indent="0">
              <a:buNone/>
            </a:pPr>
            <a:br>
              <a:rPr lang="en-US" sz="1500" dirty="0"/>
            </a:br>
            <a:r>
              <a:rPr lang="en-US" sz="1500" b="1" dirty="0"/>
              <a:t>Targeting High-Risk Pedestrian Corridors</a:t>
            </a:r>
            <a:br>
              <a:rPr lang="en-US" sz="1500" dirty="0"/>
            </a:br>
            <a:r>
              <a:rPr lang="en-US" sz="1500" dirty="0"/>
              <a:t>Jeremy Thompson, Safety Engineer, Ohio Department of Transportation</a:t>
            </a:r>
          </a:p>
        </p:txBody>
      </p:sp>
    </p:spTree>
    <p:extLst>
      <p:ext uri="{BB962C8B-B14F-4D97-AF65-F5344CB8AC3E}">
        <p14:creationId xmlns:p14="http://schemas.microsoft.com/office/powerpoint/2010/main" val="3471843159"/>
      </p:ext>
    </p:extLst>
  </p:cSld>
  <p:clrMapOvr>
    <a:masterClrMapping/>
  </p:clrMapOvr>
  <mc:AlternateContent xmlns:mc="http://schemas.openxmlformats.org/markup-compatibility/2006" xmlns:p14="http://schemas.microsoft.com/office/powerpoint/2010/main">
    <mc:Choice Requires="p14">
      <p:transition spd="slow" p14:dur="2000" advTm="87940"/>
    </mc:Choice>
    <mc:Fallback xmlns="">
      <p:transition spd="slow" advTm="8794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D98977-F36E-4083-8082-B2D57597DD47}"/>
              </a:ext>
            </a:extLst>
          </p:cNvPr>
          <p:cNvPicPr>
            <a:picLocks noChangeAspect="1"/>
          </p:cNvPicPr>
          <p:nvPr/>
        </p:nvPicPr>
        <p:blipFill>
          <a:blip r:embed="rId3"/>
          <a:stretch>
            <a:fillRect/>
          </a:stretch>
        </p:blipFill>
        <p:spPr>
          <a:xfrm>
            <a:off x="1908346" y="741460"/>
            <a:ext cx="5598977" cy="4236543"/>
          </a:xfrm>
          <a:prstGeom prst="rect">
            <a:avLst/>
          </a:prstGeom>
        </p:spPr>
      </p:pic>
      <p:sp>
        <p:nvSpPr>
          <p:cNvPr id="6" name="Title 6">
            <a:extLst>
              <a:ext uri="{FF2B5EF4-FFF2-40B4-BE49-F238E27FC236}">
                <a16:creationId xmlns:a16="http://schemas.microsoft.com/office/drawing/2014/main" id="{36E0DB6C-4DDD-4C16-A88D-9518128628F2}"/>
              </a:ext>
            </a:extLst>
          </p:cNvPr>
          <p:cNvSpPr txBox="1">
            <a:spLocks noChangeArrowheads="1"/>
          </p:cNvSpPr>
          <p:nvPr/>
        </p:nvSpPr>
        <p:spPr>
          <a:xfrm>
            <a:off x="666345" y="165497"/>
            <a:ext cx="6400800"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u="none" kern="1200">
                <a:solidFill>
                  <a:schemeClr val="accent1"/>
                </a:solidFill>
                <a:latin typeface="+mj-lt"/>
                <a:ea typeface="+mj-ea"/>
                <a:cs typeface="+mj-cs"/>
              </a:defRPr>
            </a:lvl1pPr>
          </a:lstStyle>
          <a:p>
            <a:r>
              <a:rPr lang="en-US" altLang="en-US" sz="2475" dirty="0"/>
              <a:t>STEP Studio</a:t>
            </a:r>
          </a:p>
        </p:txBody>
      </p:sp>
    </p:spTree>
    <p:extLst>
      <p:ext uri="{BB962C8B-B14F-4D97-AF65-F5344CB8AC3E}">
        <p14:creationId xmlns:p14="http://schemas.microsoft.com/office/powerpoint/2010/main" val="126024284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A87EC-4399-45FB-B437-E51A9D0BCD3A}"/>
              </a:ext>
            </a:extLst>
          </p:cNvPr>
          <p:cNvPicPr>
            <a:picLocks noChangeAspect="1"/>
          </p:cNvPicPr>
          <p:nvPr/>
        </p:nvPicPr>
        <p:blipFill>
          <a:blip r:embed="rId2"/>
          <a:stretch>
            <a:fillRect/>
          </a:stretch>
        </p:blipFill>
        <p:spPr>
          <a:xfrm>
            <a:off x="1759139" y="718583"/>
            <a:ext cx="5470945" cy="4259420"/>
          </a:xfrm>
          <a:prstGeom prst="rect">
            <a:avLst/>
          </a:prstGeom>
        </p:spPr>
      </p:pic>
      <p:sp>
        <p:nvSpPr>
          <p:cNvPr id="6" name="Title 6">
            <a:extLst>
              <a:ext uri="{FF2B5EF4-FFF2-40B4-BE49-F238E27FC236}">
                <a16:creationId xmlns:a16="http://schemas.microsoft.com/office/drawing/2014/main" id="{536BAA0D-F03F-4003-8A43-D565B5DEDF9E}"/>
              </a:ext>
            </a:extLst>
          </p:cNvPr>
          <p:cNvSpPr txBox="1">
            <a:spLocks noChangeArrowheads="1"/>
          </p:cNvSpPr>
          <p:nvPr/>
        </p:nvSpPr>
        <p:spPr>
          <a:xfrm>
            <a:off x="666345" y="165497"/>
            <a:ext cx="6400800" cy="7429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i="0" u="none" kern="1200">
                <a:solidFill>
                  <a:schemeClr val="accent1"/>
                </a:solidFill>
                <a:latin typeface="+mj-lt"/>
                <a:ea typeface="+mj-ea"/>
                <a:cs typeface="+mj-cs"/>
              </a:defRPr>
            </a:lvl1pPr>
          </a:lstStyle>
          <a:p>
            <a:r>
              <a:rPr lang="en-US" altLang="en-US" sz="2475" dirty="0"/>
              <a:t>STEP Studio</a:t>
            </a:r>
          </a:p>
        </p:txBody>
      </p:sp>
    </p:spTree>
    <p:extLst>
      <p:ext uri="{BB962C8B-B14F-4D97-AF65-F5344CB8AC3E}">
        <p14:creationId xmlns:p14="http://schemas.microsoft.com/office/powerpoint/2010/main" val="1181019752"/>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00" dirty="0"/>
              <a:t>Bikeway Selection Guide</a:t>
            </a:r>
          </a:p>
        </p:txBody>
      </p:sp>
      <p:sp>
        <p:nvSpPr>
          <p:cNvPr id="6" name="Content Placeholder 5"/>
          <p:cNvSpPr>
            <a:spLocks noGrp="1"/>
          </p:cNvSpPr>
          <p:nvPr>
            <p:ph sz="quarter" idx="10"/>
          </p:nvPr>
        </p:nvSpPr>
        <p:spPr>
          <a:xfrm>
            <a:off x="4982994" y="746466"/>
            <a:ext cx="3881336" cy="4397035"/>
          </a:xfrm>
        </p:spPr>
        <p:txBody>
          <a:bodyPr>
            <a:normAutofit/>
          </a:bodyPr>
          <a:lstStyle/>
          <a:p>
            <a:pPr marL="428625" indent="-428625" algn="l">
              <a:lnSpc>
                <a:spcPct val="120000"/>
              </a:lnSpc>
              <a:spcBef>
                <a:spcPts val="1350"/>
              </a:spcBef>
              <a:buClr>
                <a:schemeClr val="bg1"/>
              </a:buClr>
              <a:buFont typeface="Arial" panose="020B0604020202020204" pitchFamily="34" charset="0"/>
              <a:buChar char="»"/>
            </a:pPr>
            <a:r>
              <a:rPr lang="en-US" sz="1350" dirty="0">
                <a:effectLst/>
              </a:rPr>
              <a:t>Helps transportation practitioners consider and make informed decisions about trade-offs relating to the selection of bikeway types. </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Builds upon FHWA’s active support for design flexibility and connected, safe, and comfortable bicycle networks.</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Based on the complementary Literature Review: Resource Guide for Separating Bicyclists from Traffic.  </a:t>
            </a:r>
          </a:p>
          <a:p>
            <a:pPr marL="428625" indent="-428625" algn="l">
              <a:lnSpc>
                <a:spcPct val="120000"/>
              </a:lnSpc>
              <a:spcBef>
                <a:spcPts val="1350"/>
              </a:spcBef>
              <a:buClr>
                <a:schemeClr val="bg1"/>
              </a:buClr>
              <a:buFont typeface="Arial" panose="020B0604020202020204" pitchFamily="34" charset="0"/>
              <a:buChar char="»"/>
            </a:pPr>
            <a:r>
              <a:rPr lang="en-US" sz="1350" dirty="0">
                <a:effectLst/>
              </a:rPr>
              <a:t>Technical Assistance available </a:t>
            </a:r>
          </a:p>
        </p:txBody>
      </p:sp>
      <p:pic>
        <p:nvPicPr>
          <p:cNvPr id="3" name="Picture 2">
            <a:extLst>
              <a:ext uri="{FF2B5EF4-FFF2-40B4-BE49-F238E27FC236}">
                <a16:creationId xmlns:a16="http://schemas.microsoft.com/office/drawing/2014/main" id="{FDD9943B-F5C4-43B2-843C-FA2F4C6E00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0008" y="1027535"/>
            <a:ext cx="2818201" cy="3649295"/>
          </a:xfrm>
          <a:prstGeom prst="rect">
            <a:avLst/>
          </a:prstGeom>
        </p:spPr>
      </p:pic>
    </p:spTree>
    <p:extLst>
      <p:ext uri="{BB962C8B-B14F-4D97-AF65-F5344CB8AC3E}">
        <p14:creationId xmlns:p14="http://schemas.microsoft.com/office/powerpoint/2010/main" val="70787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800" dirty="0"/>
              <a:t>Forthcoming – </a:t>
            </a:r>
            <a:br>
              <a:rPr lang="en-US" sz="1800" dirty="0"/>
            </a:br>
            <a:r>
              <a:rPr lang="en-US" sz="1800" dirty="0"/>
              <a:t>USDOT Pedestrian </a:t>
            </a:r>
            <a:br>
              <a:rPr lang="en-US" sz="1800" dirty="0"/>
            </a:br>
            <a:r>
              <a:rPr lang="en-US" sz="1800" dirty="0"/>
              <a:t>Safety Action Plan</a:t>
            </a:r>
          </a:p>
        </p:txBody>
      </p:sp>
      <p:pic>
        <p:nvPicPr>
          <p:cNvPr id="5" name="Content Placeholder 4"/>
          <p:cNvPicPr>
            <a:picLocks noGrp="1" noChangeAspect="1"/>
          </p:cNvPicPr>
          <p:nvPr>
            <p:ph idx="1"/>
          </p:nvPr>
        </p:nvPicPr>
        <p:blipFill>
          <a:blip r:embed="rId2"/>
          <a:stretch>
            <a:fillRect/>
          </a:stretch>
        </p:blipFill>
        <p:spPr>
          <a:xfrm>
            <a:off x="1011919" y="1029917"/>
            <a:ext cx="2744714" cy="3553775"/>
          </a:xfrm>
          <a:prstGeom prst="rect">
            <a:avLst/>
          </a:prstGeom>
          <a:ln>
            <a:solidFill>
              <a:schemeClr val="tx1"/>
            </a:solidFill>
          </a:ln>
        </p:spPr>
      </p:pic>
      <p:sp>
        <p:nvSpPr>
          <p:cNvPr id="4" name="Content Placeholder 3"/>
          <p:cNvSpPr>
            <a:spLocks noGrp="1"/>
          </p:cNvSpPr>
          <p:nvPr>
            <p:ph sz="quarter" idx="10"/>
          </p:nvPr>
        </p:nvSpPr>
        <p:spPr>
          <a:xfrm>
            <a:off x="5197667" y="2101174"/>
            <a:ext cx="3506226" cy="1232981"/>
          </a:xfrm>
        </p:spPr>
        <p:txBody>
          <a:bodyPr>
            <a:normAutofit/>
          </a:bodyPr>
          <a:lstStyle/>
          <a:p>
            <a:pPr algn="l">
              <a:lnSpc>
                <a:spcPct val="100000"/>
              </a:lnSpc>
              <a:spcBef>
                <a:spcPts val="1350"/>
              </a:spcBef>
            </a:pPr>
            <a:r>
              <a:rPr lang="en-US" sz="1575" dirty="0">
                <a:effectLst/>
              </a:rPr>
              <a:t>The Plan identifies what the USDOT intends to accomplish with respect to pedestrian safety in the next 2 years and beyond.</a:t>
            </a:r>
          </a:p>
          <a:p>
            <a:pPr algn="l"/>
            <a:endParaRPr lang="en-US" dirty="0"/>
          </a:p>
        </p:txBody>
      </p:sp>
    </p:spTree>
    <p:extLst>
      <p:ext uri="{BB962C8B-B14F-4D97-AF65-F5344CB8AC3E}">
        <p14:creationId xmlns:p14="http://schemas.microsoft.com/office/powerpoint/2010/main" val="1057695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083099" y="725274"/>
            <a:ext cx="5067795" cy="1624146"/>
          </a:xfrm>
        </p:spPr>
        <p:txBody>
          <a:bodyPr>
            <a:normAutofit/>
          </a:bodyPr>
          <a:lstStyle/>
          <a:p>
            <a:r>
              <a:rPr lang="en-US" sz="4500" dirty="0"/>
              <a:t>    THANK YOU!</a:t>
            </a:r>
          </a:p>
        </p:txBody>
      </p:sp>
      <p:pic>
        <p:nvPicPr>
          <p:cNvPr id="4" name="Picture 3"/>
          <p:cNvPicPr>
            <a:picLocks noChangeAspect="1"/>
          </p:cNvPicPr>
          <p:nvPr/>
        </p:nvPicPr>
        <p:blipFill>
          <a:blip r:embed="rId3"/>
          <a:stretch>
            <a:fillRect/>
          </a:stretch>
        </p:blipFill>
        <p:spPr>
          <a:xfrm>
            <a:off x="1993106" y="1807369"/>
            <a:ext cx="5157788" cy="1528763"/>
          </a:xfrm>
          <a:prstGeom prst="rect">
            <a:avLst/>
          </a:prstGeom>
        </p:spPr>
      </p:pic>
      <p:sp>
        <p:nvSpPr>
          <p:cNvPr id="5" name="Rectangle 4">
            <a:extLst>
              <a:ext uri="{FF2B5EF4-FFF2-40B4-BE49-F238E27FC236}">
                <a16:creationId xmlns:a16="http://schemas.microsoft.com/office/drawing/2014/main" id="{921B2C81-6D4F-4E3E-B2AA-0510399DB973}"/>
              </a:ext>
            </a:extLst>
          </p:cNvPr>
          <p:cNvSpPr/>
          <p:nvPr/>
        </p:nvSpPr>
        <p:spPr>
          <a:xfrm>
            <a:off x="474224" y="169558"/>
            <a:ext cx="284534" cy="742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389904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050" name="Picture 2" descr="https://files.constantcontact.com/160d7ccb001/b8473f88-3aa7-47c8-b580-0ad47cddeb8a.jpg">
            <a:extLst>
              <a:ext uri="{FF2B5EF4-FFF2-40B4-BE49-F238E27FC236}">
                <a16:creationId xmlns:a16="http://schemas.microsoft.com/office/drawing/2014/main" id="{B4493E7D-B078-4C10-A1F9-A96BB5AD83EA}"/>
              </a:ext>
            </a:extLst>
          </p:cNvPr>
          <p:cNvPicPr>
            <a:picLocks noChangeAspect="1" noChangeArrowheads="1"/>
          </p:cNvPicPr>
          <p:nvPr/>
        </p:nvPicPr>
        <p:blipFill rotWithShape="1">
          <a:blip r:link="rId3">
            <a:extLst>
              <a:ext uri="{28A0092B-C50C-407E-A947-70E740481C1C}">
                <a14:useLocalDpi xmlns:a14="http://schemas.microsoft.com/office/drawing/2010/main" val="0"/>
              </a:ext>
            </a:extLst>
          </a:blip>
          <a:srcRect l="313" t="16618" r="-313" b="19114"/>
          <a:stretch>
            <a:fillRect/>
          </a:stretch>
        </p:blipFill>
        <p:spPr bwMode="auto">
          <a:xfrm>
            <a:off x="1331690" y="233014"/>
            <a:ext cx="3526061" cy="151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31691" y="3063334"/>
            <a:ext cx="6496343" cy="1697792"/>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6" name="Title 1"/>
          <p:cNvSpPr txBox="1">
            <a:spLocks/>
          </p:cNvSpPr>
          <p:nvPr/>
        </p:nvSpPr>
        <p:spPr>
          <a:xfrm>
            <a:off x="1485900" y="3200400"/>
            <a:ext cx="6172200" cy="137160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800" dirty="0">
                <a:solidFill>
                  <a:schemeClr val="bg1"/>
                </a:solidFill>
                <a:latin typeface="B Futura Bold"/>
                <a:cs typeface="B Futura Bold"/>
              </a:rPr>
              <a:t>AASHTO TZD – Spotlight on Safety Webinar</a:t>
            </a:r>
          </a:p>
          <a:p>
            <a:r>
              <a:rPr lang="en-US" sz="1350" dirty="0">
                <a:solidFill>
                  <a:schemeClr val="bg1"/>
                </a:solidFill>
                <a:latin typeface="B Futura Bold"/>
                <a:cs typeface="B Futura Bold"/>
              </a:rPr>
              <a:t>ODOT’s Pedestrian Safety Improvement Program</a:t>
            </a:r>
          </a:p>
        </p:txBody>
      </p:sp>
      <p:sp>
        <p:nvSpPr>
          <p:cNvPr id="7" name="Rectangle 6"/>
          <p:cNvSpPr/>
          <p:nvPr/>
        </p:nvSpPr>
        <p:spPr>
          <a:xfrm>
            <a:off x="1331691" y="4761126"/>
            <a:ext cx="6496343" cy="255334"/>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2" name="Title 1">
            <a:extLst>
              <a:ext uri="{FF2B5EF4-FFF2-40B4-BE49-F238E27FC236}">
                <a16:creationId xmlns:a16="http://schemas.microsoft.com/office/drawing/2014/main" id="{E241D85F-236C-4607-A6A0-1C84E15E9792}"/>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825" b="0" dirty="0">
              <a:solidFill>
                <a:schemeClr val="bg1"/>
              </a:solidFill>
            </a:endParaRPr>
          </a:p>
        </p:txBody>
      </p:sp>
      <p:pic>
        <p:nvPicPr>
          <p:cNvPr id="1026" name="Picture 2" descr="http://www.dot.state.oh.us/brand/PublishingImages/PNG/ODOT-Zephyr-DOT-White.png">
            <a:extLst>
              <a:ext uri="{FF2B5EF4-FFF2-40B4-BE49-F238E27FC236}">
                <a16:creationId xmlns:a16="http://schemas.microsoft.com/office/drawing/2014/main" id="{53E75386-A5A8-44D5-B2CC-75A740B481F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02240" y="3179920"/>
            <a:ext cx="2316269" cy="13596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pedestrian crashes">
            <a:extLst>
              <a:ext uri="{FF2B5EF4-FFF2-40B4-BE49-F238E27FC236}">
                <a16:creationId xmlns:a16="http://schemas.microsoft.com/office/drawing/2014/main" id="{26A96C43-F71A-42A9-B548-24A818BBAD72}"/>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5029200" y="241341"/>
            <a:ext cx="2789309" cy="26622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lated image">
            <a:extLst>
              <a:ext uri="{FF2B5EF4-FFF2-40B4-BE49-F238E27FC236}">
                <a16:creationId xmlns:a16="http://schemas.microsoft.com/office/drawing/2014/main" id="{264DDE59-FB37-451E-8953-3491CDE66858}"/>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82" r="-333"/>
          <a:stretch/>
        </p:blipFill>
        <p:spPr bwMode="auto">
          <a:xfrm>
            <a:off x="1331690" y="1869049"/>
            <a:ext cx="1885950" cy="105643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3D8D47E-99EB-4C21-8755-F6629381BB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71850" y="1869049"/>
            <a:ext cx="1485900" cy="1068767"/>
          </a:xfrm>
          <a:prstGeom prst="rect">
            <a:avLst/>
          </a:prstGeom>
        </p:spPr>
      </p:pic>
      <p:sp>
        <p:nvSpPr>
          <p:cNvPr id="13" name="Title 1">
            <a:extLst>
              <a:ext uri="{FF2B5EF4-FFF2-40B4-BE49-F238E27FC236}">
                <a16:creationId xmlns:a16="http://schemas.microsoft.com/office/drawing/2014/main" id="{63AA07AF-1DFD-433F-8397-C67F3261BF79}"/>
              </a:ext>
            </a:extLst>
          </p:cNvPr>
          <p:cNvSpPr txBox="1">
            <a:spLocks/>
          </p:cNvSpPr>
          <p:nvPr/>
        </p:nvSpPr>
        <p:spPr>
          <a:xfrm>
            <a:off x="1445990" y="47808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Tree>
    <p:extLst>
      <p:ext uri="{BB962C8B-B14F-4D97-AF65-F5344CB8AC3E}">
        <p14:creationId xmlns:p14="http://schemas.microsoft.com/office/powerpoint/2010/main" val="2133572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850" dirty="0">
                <a:solidFill>
                  <a:schemeClr val="bg1"/>
                </a:solidFill>
                <a:latin typeface="B Futura Bold"/>
                <a:cs typeface="B Futura Bold"/>
              </a:rPr>
              <a:t>Agenda:</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397591" y="1307060"/>
            <a:ext cx="5943600" cy="3137730"/>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1">
                    <a:lumMod val="75000"/>
                    <a:lumOff val="25000"/>
                  </a:schemeClr>
                </a:solidFill>
              </a:rPr>
              <a:t>Pedestrian Safety Improvement Program</a:t>
            </a:r>
          </a:p>
          <a:p>
            <a:pPr lvl="1"/>
            <a:r>
              <a:rPr lang="en-US" sz="1800" dirty="0">
                <a:solidFill>
                  <a:schemeClr val="tx1">
                    <a:lumMod val="75000"/>
                    <a:lumOff val="25000"/>
                  </a:schemeClr>
                </a:solidFill>
              </a:rPr>
              <a:t>Program Need</a:t>
            </a:r>
          </a:p>
          <a:p>
            <a:pPr lvl="1"/>
            <a:r>
              <a:rPr lang="en-US" sz="1800" dirty="0">
                <a:solidFill>
                  <a:schemeClr val="tx1">
                    <a:lumMod val="75000"/>
                    <a:lumOff val="25000"/>
                  </a:schemeClr>
                </a:solidFill>
              </a:rPr>
              <a:t>Program Overview</a:t>
            </a:r>
          </a:p>
        </p:txBody>
      </p:sp>
      <p:grpSp>
        <p:nvGrpSpPr>
          <p:cNvPr id="13" name="Group 12">
            <a:extLst>
              <a:ext uri="{FF2B5EF4-FFF2-40B4-BE49-F238E27FC236}">
                <a16:creationId xmlns:a16="http://schemas.microsoft.com/office/drawing/2014/main" id="{4BA26DEC-6A32-4F00-8A2A-011D9A2427F7}"/>
              </a:ext>
            </a:extLst>
          </p:cNvPr>
          <p:cNvGrpSpPr/>
          <p:nvPr/>
        </p:nvGrpSpPr>
        <p:grpSpPr>
          <a:xfrm>
            <a:off x="1331689" y="4321546"/>
            <a:ext cx="6496343" cy="240884"/>
            <a:chOff x="140240" y="6248324"/>
            <a:chExt cx="5779040" cy="309115"/>
          </a:xfrm>
          <a:solidFill>
            <a:schemeClr val="bg1">
              <a:lumMod val="75000"/>
            </a:schemeClr>
          </a:solidFill>
        </p:grpSpPr>
        <p:sp>
          <p:nvSpPr>
            <p:cNvPr id="14" name="Flowchart: Data 13">
              <a:extLst>
                <a:ext uri="{FF2B5EF4-FFF2-40B4-BE49-F238E27FC236}">
                  <a16:creationId xmlns:a16="http://schemas.microsoft.com/office/drawing/2014/main" id="{8045E0AD-CB55-4B80-B201-6202F921E556}"/>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Flowchart: Data 15">
              <a:extLst>
                <a:ext uri="{FF2B5EF4-FFF2-40B4-BE49-F238E27FC236}">
                  <a16:creationId xmlns:a16="http://schemas.microsoft.com/office/drawing/2014/main" id="{3620130D-289F-4DAB-923F-C6D8248BD313}"/>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8" name="Flowchart: Data 17">
              <a:extLst>
                <a:ext uri="{FF2B5EF4-FFF2-40B4-BE49-F238E27FC236}">
                  <a16:creationId xmlns:a16="http://schemas.microsoft.com/office/drawing/2014/main" id="{4DCD7708-A781-438B-8D64-42DB9E7A04B8}"/>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B08EFE2-20CA-4990-9A9A-64B51D76804A}"/>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01DEC940-3455-4E33-825B-6AA0397D3659}"/>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91A3F677-E30B-493C-B5B6-82C28224C53C}"/>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38BF8F90-1C7B-4120-B05C-F353CC275199}"/>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9BEA8E05-C2ED-48D7-8B89-F6F635FD434D}"/>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F37D2C2F-EB06-4053-8F37-73FACE67BB34}"/>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F257661E-01BA-4216-877F-BC4EC9B82B9E}"/>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B753446F-7409-4E7A-8CC0-792ED82E12D8}"/>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9347059F-5F03-466A-91AC-405E0BE18747}"/>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8EAE4CDD-04E6-4775-B027-0A223272EEF3}"/>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1A76B396-9335-4715-AF56-D9B224130E87}"/>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11" name="Graphic 10">
            <a:extLst>
              <a:ext uri="{FF2B5EF4-FFF2-40B4-BE49-F238E27FC236}">
                <a16:creationId xmlns:a16="http://schemas.microsoft.com/office/drawing/2014/main" id="{2A637735-E564-43E2-9A27-6FB2CEBE27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5768" y="1718888"/>
            <a:ext cx="1028934" cy="2547600"/>
          </a:xfrm>
          <a:prstGeom prst="rect">
            <a:avLst/>
          </a:prstGeom>
        </p:spPr>
      </p:pic>
      <p:pic>
        <p:nvPicPr>
          <p:cNvPr id="12" name="Graphic 11">
            <a:extLst>
              <a:ext uri="{FF2B5EF4-FFF2-40B4-BE49-F238E27FC236}">
                <a16:creationId xmlns:a16="http://schemas.microsoft.com/office/drawing/2014/main" id="{804C26BB-874A-4B1B-B64D-77164690C8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66152" y="1307060"/>
            <a:ext cx="1120548" cy="3006159"/>
          </a:xfrm>
          <a:prstGeom prst="rect">
            <a:avLst/>
          </a:prstGeom>
        </p:spPr>
      </p:pic>
    </p:spTree>
    <p:extLst>
      <p:ext uri="{BB962C8B-B14F-4D97-AF65-F5344CB8AC3E}">
        <p14:creationId xmlns:p14="http://schemas.microsoft.com/office/powerpoint/2010/main" val="4250050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E39AC2-EBCC-4CBC-8A32-4E62B28AF785}"/>
              </a:ext>
            </a:extLst>
          </p:cNvPr>
          <p:cNvSpPr/>
          <p:nvPr/>
        </p:nvSpPr>
        <p:spPr>
          <a:xfrm>
            <a:off x="1331691" y="204732"/>
            <a:ext cx="6496343" cy="4520368"/>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4" name="Rectangle 3">
            <a:extLst>
              <a:ext uri="{FF2B5EF4-FFF2-40B4-BE49-F238E27FC236}">
                <a16:creationId xmlns:a16="http://schemas.microsoft.com/office/drawing/2014/main" id="{DFC04CA3-2516-4CDA-B4E3-018034C6F27A}"/>
              </a:ext>
            </a:extLst>
          </p:cNvPr>
          <p:cNvSpPr/>
          <p:nvPr/>
        </p:nvSpPr>
        <p:spPr>
          <a:xfrm>
            <a:off x="1331691" y="4669605"/>
            <a:ext cx="6496343" cy="240883"/>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8" name="Title 1">
            <a:extLst>
              <a:ext uri="{FF2B5EF4-FFF2-40B4-BE49-F238E27FC236}">
                <a16:creationId xmlns:a16="http://schemas.microsoft.com/office/drawing/2014/main" id="{D8EF830B-BC0D-436C-9676-FA03E85BFD9C}"/>
              </a:ext>
            </a:extLst>
          </p:cNvPr>
          <p:cNvSpPr txBox="1">
            <a:spLocks/>
          </p:cNvSpPr>
          <p:nvPr/>
        </p:nvSpPr>
        <p:spPr>
          <a:xfrm>
            <a:off x="1828800" y="133566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3600" dirty="0">
                <a:solidFill>
                  <a:schemeClr val="bg1"/>
                </a:solidFill>
                <a:latin typeface="Trebuchet MS" panose="020B0603020202020204" pitchFamily="34" charset="0"/>
                <a:ea typeface="Lato Heavy" panose="020F0502020204030203" pitchFamily="34" charset="0"/>
                <a:cs typeface="Gotham Book" pitchFamily="50" charset="0"/>
              </a:rPr>
              <a:t>Program Need</a:t>
            </a:r>
            <a:endParaRPr lang="en-US" sz="3600" dirty="0">
              <a:solidFill>
                <a:schemeClr val="bg1"/>
              </a:solidFill>
              <a:latin typeface="Trebuchet MS" panose="020B0603020202020204" pitchFamily="34" charset="0"/>
              <a:ea typeface="Lato Heavy" panose="020F0502020204030203" pitchFamily="34" charset="0"/>
              <a:cs typeface="Lato Heavy" panose="020F0502020204030203" pitchFamily="34" charset="0"/>
            </a:endParaRPr>
          </a:p>
        </p:txBody>
      </p:sp>
      <p:sp>
        <p:nvSpPr>
          <p:cNvPr id="14" name="AutoShape 4" descr="Image result for Ohio PNG">
            <a:extLst>
              <a:ext uri="{FF2B5EF4-FFF2-40B4-BE49-F238E27FC236}">
                <a16:creationId xmlns:a16="http://schemas.microsoft.com/office/drawing/2014/main" id="{7222CC2D-D251-48AC-A9B0-85117EC029D2}"/>
              </a:ext>
            </a:extLst>
          </p:cNvPr>
          <p:cNvSpPr>
            <a:spLocks noChangeAspect="1" noChangeArrowheads="1"/>
          </p:cNvSpPr>
          <p:nvPr/>
        </p:nvSpPr>
        <p:spPr bwMode="auto">
          <a:xfrm>
            <a:off x="3289698" y="1132285"/>
            <a:ext cx="2564606" cy="28789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grpSp>
        <p:nvGrpSpPr>
          <p:cNvPr id="196" name="Group 195">
            <a:extLst>
              <a:ext uri="{FF2B5EF4-FFF2-40B4-BE49-F238E27FC236}">
                <a16:creationId xmlns:a16="http://schemas.microsoft.com/office/drawing/2014/main" id="{CCA3184B-D14C-4AC8-B37A-845832C8ABA2}"/>
              </a:ext>
            </a:extLst>
          </p:cNvPr>
          <p:cNvGrpSpPr/>
          <p:nvPr/>
        </p:nvGrpSpPr>
        <p:grpSpPr>
          <a:xfrm>
            <a:off x="4634234" y="4444894"/>
            <a:ext cx="3169393" cy="231836"/>
            <a:chOff x="140240" y="6248324"/>
            <a:chExt cx="5779040" cy="309115"/>
          </a:xfrm>
        </p:grpSpPr>
        <p:sp>
          <p:nvSpPr>
            <p:cNvPr id="198" name="Flowchart: Data 197">
              <a:extLst>
                <a:ext uri="{FF2B5EF4-FFF2-40B4-BE49-F238E27FC236}">
                  <a16:creationId xmlns:a16="http://schemas.microsoft.com/office/drawing/2014/main" id="{1B8B1133-D64A-476F-A3A3-1E58F6FA12FA}"/>
                </a:ext>
              </a:extLst>
            </p:cNvPr>
            <p:cNvSpPr/>
            <p:nvPr/>
          </p:nvSpPr>
          <p:spPr>
            <a:xfrm>
              <a:off x="5588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9" name="Flowchart: Data 198">
              <a:extLst>
                <a:ext uri="{FF2B5EF4-FFF2-40B4-BE49-F238E27FC236}">
                  <a16:creationId xmlns:a16="http://schemas.microsoft.com/office/drawing/2014/main" id="{31F95096-8939-4FCF-937A-E33F6FB1A8AA}"/>
                </a:ext>
              </a:extLst>
            </p:cNvPr>
            <p:cNvSpPr/>
            <p:nvPr/>
          </p:nvSpPr>
          <p:spPr>
            <a:xfrm>
              <a:off x="5169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0" name="Flowchart: Data 199">
              <a:extLst>
                <a:ext uri="{FF2B5EF4-FFF2-40B4-BE49-F238E27FC236}">
                  <a16:creationId xmlns:a16="http://schemas.microsoft.com/office/drawing/2014/main" id="{224C5991-12BB-4602-9320-DCDCEC52760D}"/>
                </a:ext>
              </a:extLst>
            </p:cNvPr>
            <p:cNvSpPr/>
            <p:nvPr/>
          </p:nvSpPr>
          <p:spPr>
            <a:xfrm>
              <a:off x="47503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1" name="Flowchart: Data 200">
              <a:extLst>
                <a:ext uri="{FF2B5EF4-FFF2-40B4-BE49-F238E27FC236}">
                  <a16:creationId xmlns:a16="http://schemas.microsoft.com/office/drawing/2014/main" id="{BC953C5C-4F6D-48F5-A1CB-47D61AE9DF39}"/>
                </a:ext>
              </a:extLst>
            </p:cNvPr>
            <p:cNvSpPr/>
            <p:nvPr/>
          </p:nvSpPr>
          <p:spPr>
            <a:xfrm>
              <a:off x="43312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2" name="Flowchart: Data 201">
              <a:extLst>
                <a:ext uri="{FF2B5EF4-FFF2-40B4-BE49-F238E27FC236}">
                  <a16:creationId xmlns:a16="http://schemas.microsoft.com/office/drawing/2014/main" id="{54ED344F-9233-41F7-92C9-0A52FBFA7266}"/>
                </a:ext>
              </a:extLst>
            </p:cNvPr>
            <p:cNvSpPr/>
            <p:nvPr/>
          </p:nvSpPr>
          <p:spPr>
            <a:xfrm>
              <a:off x="39121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3" name="Flowchart: Data 202">
              <a:extLst>
                <a:ext uri="{FF2B5EF4-FFF2-40B4-BE49-F238E27FC236}">
                  <a16:creationId xmlns:a16="http://schemas.microsoft.com/office/drawing/2014/main" id="{2C393FD1-2981-4000-BC6C-EF5C2DAC8925}"/>
                </a:ext>
              </a:extLst>
            </p:cNvPr>
            <p:cNvSpPr/>
            <p:nvPr/>
          </p:nvSpPr>
          <p:spPr>
            <a:xfrm>
              <a:off x="34930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4" name="Flowchart: Data 203">
              <a:extLst>
                <a:ext uri="{FF2B5EF4-FFF2-40B4-BE49-F238E27FC236}">
                  <a16:creationId xmlns:a16="http://schemas.microsoft.com/office/drawing/2014/main" id="{9C28C550-EA0D-4C86-8D84-007F98734E69}"/>
                </a:ext>
              </a:extLst>
            </p:cNvPr>
            <p:cNvSpPr/>
            <p:nvPr/>
          </p:nvSpPr>
          <p:spPr>
            <a:xfrm>
              <a:off x="30739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5" name="Flowchart: Data 204">
              <a:extLst>
                <a:ext uri="{FF2B5EF4-FFF2-40B4-BE49-F238E27FC236}">
                  <a16:creationId xmlns:a16="http://schemas.microsoft.com/office/drawing/2014/main" id="{5239EEC9-7F19-4DCE-B4A9-EFF5B70EA042}"/>
                </a:ext>
              </a:extLst>
            </p:cNvPr>
            <p:cNvSpPr/>
            <p:nvPr/>
          </p:nvSpPr>
          <p:spPr>
            <a:xfrm>
              <a:off x="26548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6" name="Flowchart: Data 205">
              <a:extLst>
                <a:ext uri="{FF2B5EF4-FFF2-40B4-BE49-F238E27FC236}">
                  <a16:creationId xmlns:a16="http://schemas.microsoft.com/office/drawing/2014/main" id="{6F4E837C-EADF-4CD5-95B7-D7827882B42C}"/>
                </a:ext>
              </a:extLst>
            </p:cNvPr>
            <p:cNvSpPr/>
            <p:nvPr/>
          </p:nvSpPr>
          <p:spPr>
            <a:xfrm>
              <a:off x="22357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7" name="Flowchart: Data 206">
              <a:extLst>
                <a:ext uri="{FF2B5EF4-FFF2-40B4-BE49-F238E27FC236}">
                  <a16:creationId xmlns:a16="http://schemas.microsoft.com/office/drawing/2014/main" id="{FFB74502-821D-41E5-A0E9-93F497DDD9A6}"/>
                </a:ext>
              </a:extLst>
            </p:cNvPr>
            <p:cNvSpPr/>
            <p:nvPr/>
          </p:nvSpPr>
          <p:spPr>
            <a:xfrm>
              <a:off x="18166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8" name="Flowchart: Data 207">
              <a:extLst>
                <a:ext uri="{FF2B5EF4-FFF2-40B4-BE49-F238E27FC236}">
                  <a16:creationId xmlns:a16="http://schemas.microsoft.com/office/drawing/2014/main" id="{C7198E08-07F4-4903-B37E-EA16EBBA76D8}"/>
                </a:ext>
              </a:extLst>
            </p:cNvPr>
            <p:cNvSpPr/>
            <p:nvPr/>
          </p:nvSpPr>
          <p:spPr>
            <a:xfrm>
              <a:off x="1397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9" name="Flowchart: Data 208">
              <a:extLst>
                <a:ext uri="{FF2B5EF4-FFF2-40B4-BE49-F238E27FC236}">
                  <a16:creationId xmlns:a16="http://schemas.microsoft.com/office/drawing/2014/main" id="{EFD689A7-A786-48DB-9C79-0AA9B7A96442}"/>
                </a:ext>
              </a:extLst>
            </p:cNvPr>
            <p:cNvSpPr/>
            <p:nvPr/>
          </p:nvSpPr>
          <p:spPr>
            <a:xfrm>
              <a:off x="978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0" name="Flowchart: Data 209">
              <a:extLst>
                <a:ext uri="{FF2B5EF4-FFF2-40B4-BE49-F238E27FC236}">
                  <a16:creationId xmlns:a16="http://schemas.microsoft.com/office/drawing/2014/main" id="{873F7B48-454E-4969-A0A8-E46806BC2EEA}"/>
                </a:ext>
              </a:extLst>
            </p:cNvPr>
            <p:cNvSpPr/>
            <p:nvPr/>
          </p:nvSpPr>
          <p:spPr>
            <a:xfrm>
              <a:off x="5593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1" name="Flowchart: Data 210">
              <a:extLst>
                <a:ext uri="{FF2B5EF4-FFF2-40B4-BE49-F238E27FC236}">
                  <a16:creationId xmlns:a16="http://schemas.microsoft.com/office/drawing/2014/main" id="{2C1A9756-69B6-41D0-83AC-C0327A001746}"/>
                </a:ext>
              </a:extLst>
            </p:cNvPr>
            <p:cNvSpPr/>
            <p:nvPr/>
          </p:nvSpPr>
          <p:spPr>
            <a:xfrm>
              <a:off x="1402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240" name="Picture 239">
            <a:extLst>
              <a:ext uri="{FF2B5EF4-FFF2-40B4-BE49-F238E27FC236}">
                <a16:creationId xmlns:a16="http://schemas.microsoft.com/office/drawing/2014/main" id="{3E93B152-F047-4301-83DF-6D2606C67D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61027" y="375272"/>
            <a:ext cx="1501904" cy="307663"/>
          </a:xfrm>
          <a:prstGeom prst="rect">
            <a:avLst/>
          </a:prstGeom>
        </p:spPr>
      </p:pic>
      <p:sp>
        <p:nvSpPr>
          <p:cNvPr id="243" name="Title 1">
            <a:extLst>
              <a:ext uri="{FF2B5EF4-FFF2-40B4-BE49-F238E27FC236}">
                <a16:creationId xmlns:a16="http://schemas.microsoft.com/office/drawing/2014/main" id="{6FE6797F-1FBC-436D-BA81-5B18E1EB9B3F}"/>
              </a:ext>
            </a:extLst>
          </p:cNvPr>
          <p:cNvSpPr txBox="1">
            <a:spLocks/>
          </p:cNvSpPr>
          <p:nvPr/>
        </p:nvSpPr>
        <p:spPr>
          <a:xfrm>
            <a:off x="1869696" y="2051870"/>
            <a:ext cx="44577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500" dirty="0">
              <a:solidFill>
                <a:srgbClr val="061D45"/>
              </a:solidFill>
            </a:endParaRPr>
          </a:p>
        </p:txBody>
      </p:sp>
      <p:pic>
        <p:nvPicPr>
          <p:cNvPr id="54" name="Picture 53">
            <a:extLst>
              <a:ext uri="{FF2B5EF4-FFF2-40B4-BE49-F238E27FC236}">
                <a16:creationId xmlns:a16="http://schemas.microsoft.com/office/drawing/2014/main" id="{E9DE2A46-7ADB-4EA8-B87A-187021CB7E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30816" y="2802250"/>
            <a:ext cx="803156" cy="1757345"/>
          </a:xfrm>
          <a:prstGeom prst="rect">
            <a:avLst/>
          </a:prstGeom>
        </p:spPr>
      </p:pic>
      <p:pic>
        <p:nvPicPr>
          <p:cNvPr id="55" name="Picture 54">
            <a:extLst>
              <a:ext uri="{FF2B5EF4-FFF2-40B4-BE49-F238E27FC236}">
                <a16:creationId xmlns:a16="http://schemas.microsoft.com/office/drawing/2014/main" id="{7FC4B949-9050-43D0-BB4A-D2637E9B56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1028" y="2857054"/>
            <a:ext cx="1072437" cy="1757345"/>
          </a:xfrm>
          <a:prstGeom prst="rect">
            <a:avLst/>
          </a:prstGeom>
        </p:spPr>
      </p:pic>
      <p:grpSp>
        <p:nvGrpSpPr>
          <p:cNvPr id="59" name="Group 58">
            <a:extLst>
              <a:ext uri="{FF2B5EF4-FFF2-40B4-BE49-F238E27FC236}">
                <a16:creationId xmlns:a16="http://schemas.microsoft.com/office/drawing/2014/main" id="{6616AC9B-33D5-4182-B42E-482147986BD1}"/>
              </a:ext>
            </a:extLst>
          </p:cNvPr>
          <p:cNvGrpSpPr/>
          <p:nvPr/>
        </p:nvGrpSpPr>
        <p:grpSpPr>
          <a:xfrm>
            <a:off x="1430265" y="4444894"/>
            <a:ext cx="3169393" cy="231836"/>
            <a:chOff x="140240" y="6248324"/>
            <a:chExt cx="5779040" cy="309115"/>
          </a:xfrm>
        </p:grpSpPr>
        <p:sp>
          <p:nvSpPr>
            <p:cNvPr id="60" name="Flowchart: Data 59">
              <a:extLst>
                <a:ext uri="{FF2B5EF4-FFF2-40B4-BE49-F238E27FC236}">
                  <a16:creationId xmlns:a16="http://schemas.microsoft.com/office/drawing/2014/main" id="{3840CF77-B320-4714-9834-8410AD517A98}"/>
                </a:ext>
              </a:extLst>
            </p:cNvPr>
            <p:cNvSpPr/>
            <p:nvPr/>
          </p:nvSpPr>
          <p:spPr>
            <a:xfrm>
              <a:off x="5588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1" name="Flowchart: Data 60">
              <a:extLst>
                <a:ext uri="{FF2B5EF4-FFF2-40B4-BE49-F238E27FC236}">
                  <a16:creationId xmlns:a16="http://schemas.microsoft.com/office/drawing/2014/main" id="{06229C53-9465-4935-ADDB-2D175D905254}"/>
                </a:ext>
              </a:extLst>
            </p:cNvPr>
            <p:cNvSpPr/>
            <p:nvPr/>
          </p:nvSpPr>
          <p:spPr>
            <a:xfrm>
              <a:off x="5169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2" name="Flowchart: Data 61">
              <a:extLst>
                <a:ext uri="{FF2B5EF4-FFF2-40B4-BE49-F238E27FC236}">
                  <a16:creationId xmlns:a16="http://schemas.microsoft.com/office/drawing/2014/main" id="{039EB897-73CC-4F5E-9BAB-6848C3F30376}"/>
                </a:ext>
              </a:extLst>
            </p:cNvPr>
            <p:cNvSpPr/>
            <p:nvPr/>
          </p:nvSpPr>
          <p:spPr>
            <a:xfrm>
              <a:off x="47503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3" name="Flowchart: Data 62">
              <a:extLst>
                <a:ext uri="{FF2B5EF4-FFF2-40B4-BE49-F238E27FC236}">
                  <a16:creationId xmlns:a16="http://schemas.microsoft.com/office/drawing/2014/main" id="{A3D9F71B-5314-4293-9075-FD6FF18E661C}"/>
                </a:ext>
              </a:extLst>
            </p:cNvPr>
            <p:cNvSpPr/>
            <p:nvPr/>
          </p:nvSpPr>
          <p:spPr>
            <a:xfrm>
              <a:off x="43312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4" name="Flowchart: Data 63">
              <a:extLst>
                <a:ext uri="{FF2B5EF4-FFF2-40B4-BE49-F238E27FC236}">
                  <a16:creationId xmlns:a16="http://schemas.microsoft.com/office/drawing/2014/main" id="{662843DF-5F3F-4810-B017-2B71E5F9BA92}"/>
                </a:ext>
              </a:extLst>
            </p:cNvPr>
            <p:cNvSpPr/>
            <p:nvPr/>
          </p:nvSpPr>
          <p:spPr>
            <a:xfrm>
              <a:off x="39121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5" name="Flowchart: Data 64">
              <a:extLst>
                <a:ext uri="{FF2B5EF4-FFF2-40B4-BE49-F238E27FC236}">
                  <a16:creationId xmlns:a16="http://schemas.microsoft.com/office/drawing/2014/main" id="{2C5B9184-A0CF-45BA-A6FB-6B3E1C2D8BB1}"/>
                </a:ext>
              </a:extLst>
            </p:cNvPr>
            <p:cNvSpPr/>
            <p:nvPr/>
          </p:nvSpPr>
          <p:spPr>
            <a:xfrm>
              <a:off x="34930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6" name="Flowchart: Data 65">
              <a:extLst>
                <a:ext uri="{FF2B5EF4-FFF2-40B4-BE49-F238E27FC236}">
                  <a16:creationId xmlns:a16="http://schemas.microsoft.com/office/drawing/2014/main" id="{712EEFC8-2538-4E04-AAB5-DBEFC01875AC}"/>
                </a:ext>
              </a:extLst>
            </p:cNvPr>
            <p:cNvSpPr/>
            <p:nvPr/>
          </p:nvSpPr>
          <p:spPr>
            <a:xfrm>
              <a:off x="30739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7" name="Flowchart: Data 66">
              <a:extLst>
                <a:ext uri="{FF2B5EF4-FFF2-40B4-BE49-F238E27FC236}">
                  <a16:creationId xmlns:a16="http://schemas.microsoft.com/office/drawing/2014/main" id="{C0229049-AC40-4007-B1C6-06E7A663401D}"/>
                </a:ext>
              </a:extLst>
            </p:cNvPr>
            <p:cNvSpPr/>
            <p:nvPr/>
          </p:nvSpPr>
          <p:spPr>
            <a:xfrm>
              <a:off x="26548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8" name="Flowchart: Data 67">
              <a:extLst>
                <a:ext uri="{FF2B5EF4-FFF2-40B4-BE49-F238E27FC236}">
                  <a16:creationId xmlns:a16="http://schemas.microsoft.com/office/drawing/2014/main" id="{3B72742E-2B41-469D-8119-A243C4E0B613}"/>
                </a:ext>
              </a:extLst>
            </p:cNvPr>
            <p:cNvSpPr/>
            <p:nvPr/>
          </p:nvSpPr>
          <p:spPr>
            <a:xfrm>
              <a:off x="22357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9" name="Flowchart: Data 68">
              <a:extLst>
                <a:ext uri="{FF2B5EF4-FFF2-40B4-BE49-F238E27FC236}">
                  <a16:creationId xmlns:a16="http://schemas.microsoft.com/office/drawing/2014/main" id="{40E8FE6A-C9DF-4EF9-8711-A6B0103EB211}"/>
                </a:ext>
              </a:extLst>
            </p:cNvPr>
            <p:cNvSpPr/>
            <p:nvPr/>
          </p:nvSpPr>
          <p:spPr>
            <a:xfrm>
              <a:off x="18166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0" name="Flowchart: Data 69">
              <a:extLst>
                <a:ext uri="{FF2B5EF4-FFF2-40B4-BE49-F238E27FC236}">
                  <a16:creationId xmlns:a16="http://schemas.microsoft.com/office/drawing/2014/main" id="{DDC5D263-C4F8-44D8-8BED-2F850281E0DB}"/>
                </a:ext>
              </a:extLst>
            </p:cNvPr>
            <p:cNvSpPr/>
            <p:nvPr/>
          </p:nvSpPr>
          <p:spPr>
            <a:xfrm>
              <a:off x="1397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1" name="Flowchart: Data 70">
              <a:extLst>
                <a:ext uri="{FF2B5EF4-FFF2-40B4-BE49-F238E27FC236}">
                  <a16:creationId xmlns:a16="http://schemas.microsoft.com/office/drawing/2014/main" id="{21843A93-D358-4042-B452-E46B3A9BE3AB}"/>
                </a:ext>
              </a:extLst>
            </p:cNvPr>
            <p:cNvSpPr/>
            <p:nvPr/>
          </p:nvSpPr>
          <p:spPr>
            <a:xfrm>
              <a:off x="978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2" name="Flowchart: Data 71">
              <a:extLst>
                <a:ext uri="{FF2B5EF4-FFF2-40B4-BE49-F238E27FC236}">
                  <a16:creationId xmlns:a16="http://schemas.microsoft.com/office/drawing/2014/main" id="{CB93CD49-EF32-44A9-810A-2B7A91EA0FE1}"/>
                </a:ext>
              </a:extLst>
            </p:cNvPr>
            <p:cNvSpPr/>
            <p:nvPr/>
          </p:nvSpPr>
          <p:spPr>
            <a:xfrm>
              <a:off x="5593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3" name="Flowchart: Data 72">
              <a:extLst>
                <a:ext uri="{FF2B5EF4-FFF2-40B4-BE49-F238E27FC236}">
                  <a16:creationId xmlns:a16="http://schemas.microsoft.com/office/drawing/2014/main" id="{2D8BA33A-7431-49B7-BCFF-1C4C85F1B654}"/>
                </a:ext>
              </a:extLst>
            </p:cNvPr>
            <p:cNvSpPr/>
            <p:nvPr/>
          </p:nvSpPr>
          <p:spPr>
            <a:xfrm>
              <a:off x="1402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Tree>
    <p:extLst>
      <p:ext uri="{BB962C8B-B14F-4D97-AF65-F5344CB8AC3E}">
        <p14:creationId xmlns:p14="http://schemas.microsoft.com/office/powerpoint/2010/main" val="32113654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46520742-5735-4DB2-B552-D967077545E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55799" y="1609660"/>
            <a:ext cx="6232403" cy="2870461"/>
          </a:xfrm>
          <a:prstGeom prst="rect">
            <a:avLst/>
          </a:prstGeom>
        </p:spPr>
      </p:pic>
      <p:sp>
        <p:nvSpPr>
          <p:cNvPr id="5" name="Rectangle 4"/>
          <p:cNvSpPr/>
          <p:nvPr/>
        </p:nvSpPr>
        <p:spPr>
          <a:xfrm>
            <a:off x="1297920" y="182176"/>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6" name="Title 1"/>
          <p:cNvSpPr txBox="1">
            <a:spLocks/>
          </p:cNvSpPr>
          <p:nvPr/>
        </p:nvSpPr>
        <p:spPr>
          <a:xfrm>
            <a:off x="1485900" y="22860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700" dirty="0">
                <a:solidFill>
                  <a:schemeClr val="bg1"/>
                </a:solidFill>
                <a:latin typeface="B Futura Bold"/>
                <a:cs typeface="Arial" panose="020B0604020202020204" pitchFamily="34" charset="0"/>
              </a:rPr>
              <a:t>Fatal Pedestrian Crashes</a:t>
            </a:r>
            <a:endParaRPr lang="en-US" sz="2850" dirty="0">
              <a:solidFill>
                <a:schemeClr val="bg1"/>
              </a:solidFill>
              <a:latin typeface="B Futura Bold"/>
              <a:cs typeface="B Futura Bold"/>
            </a:endParaRPr>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4" name="Title 1"/>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15" name="Title 1"/>
          <p:cNvSpPr txBox="1">
            <a:spLocks/>
          </p:cNvSpPr>
          <p:nvPr/>
        </p:nvSpPr>
        <p:spPr>
          <a:xfrm>
            <a:off x="1828800" y="800100"/>
            <a:ext cx="42862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050" dirty="0">
              <a:solidFill>
                <a:srgbClr val="E87200"/>
              </a:solidFill>
              <a:latin typeface="B Futura Bold"/>
            </a:endParaRPr>
          </a:p>
        </p:txBody>
      </p:sp>
      <p:pic>
        <p:nvPicPr>
          <p:cNvPr id="11" name="Picture 4" descr="http://www.dot.state.oh.us/brand/PublishingImages/PNG/ODOT-Zephyr-DOT-White-No-Website.png">
            <a:extLst>
              <a:ext uri="{FF2B5EF4-FFF2-40B4-BE49-F238E27FC236}">
                <a16:creationId xmlns:a16="http://schemas.microsoft.com/office/drawing/2014/main" id="{4D6BEEBA-940D-4AA8-B351-CCBF5A0CBD5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ECF500F-7C00-4577-A88C-9E533B95A71D}"/>
              </a:ext>
            </a:extLst>
          </p:cNvPr>
          <p:cNvCxnSpPr>
            <a:cxnSpLocks/>
          </p:cNvCxnSpPr>
          <p:nvPr/>
        </p:nvCxnSpPr>
        <p:spPr>
          <a:xfrm flipV="1">
            <a:off x="1828800" y="2609989"/>
            <a:ext cx="5708422" cy="1062821"/>
          </a:xfrm>
          <a:prstGeom prst="straightConnector1">
            <a:avLst/>
          </a:prstGeom>
          <a:ln w="76200">
            <a:solidFill>
              <a:srgbClr val="E87200">
                <a:alpha val="50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CF888B8-38FA-4DBD-B34B-1BE07F4367C2}"/>
              </a:ext>
            </a:extLst>
          </p:cNvPr>
          <p:cNvSpPr/>
          <p:nvPr/>
        </p:nvSpPr>
        <p:spPr>
          <a:xfrm>
            <a:off x="1534417" y="1583333"/>
            <a:ext cx="3575131" cy="380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CFB7CE1F-B1B5-4CBD-BBF4-8FC7E60AAA83}"/>
              </a:ext>
            </a:extLst>
          </p:cNvPr>
          <p:cNvSpPr/>
          <p:nvPr/>
        </p:nvSpPr>
        <p:spPr>
          <a:xfrm>
            <a:off x="1406942" y="4139469"/>
            <a:ext cx="3515269" cy="43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2" name="Picture 21">
            <a:extLst>
              <a:ext uri="{FF2B5EF4-FFF2-40B4-BE49-F238E27FC236}">
                <a16:creationId xmlns:a16="http://schemas.microsoft.com/office/drawing/2014/main" id="{9AA12432-9917-47CF-B771-E504E7DFF2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34417" y="4085614"/>
            <a:ext cx="981829" cy="273005"/>
          </a:xfrm>
          <a:prstGeom prst="rect">
            <a:avLst/>
          </a:prstGeom>
        </p:spPr>
      </p:pic>
    </p:spTree>
    <p:extLst>
      <p:ext uri="{BB962C8B-B14F-4D97-AF65-F5344CB8AC3E}">
        <p14:creationId xmlns:p14="http://schemas.microsoft.com/office/powerpoint/2010/main" val="431469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1297920" y="182176"/>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6" name="Title 1"/>
          <p:cNvSpPr txBox="1">
            <a:spLocks/>
          </p:cNvSpPr>
          <p:nvPr/>
        </p:nvSpPr>
        <p:spPr>
          <a:xfrm>
            <a:off x="1406942" y="40669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700" dirty="0">
                <a:solidFill>
                  <a:schemeClr val="bg1"/>
                </a:solidFill>
                <a:latin typeface="B Futura Bold"/>
                <a:cs typeface="Arial" panose="020B0604020202020204" pitchFamily="34" charset="0"/>
              </a:rPr>
              <a:t>Fatal Pedestrian Crashes</a:t>
            </a:r>
          </a:p>
          <a:p>
            <a:pPr defTabSz="342900">
              <a:lnSpc>
                <a:spcPct val="100000"/>
              </a:lnSpc>
              <a:spcBef>
                <a:spcPts val="0"/>
              </a:spcBef>
            </a:pPr>
            <a:r>
              <a:rPr lang="en-US" sz="1200" b="0" dirty="0">
                <a:solidFill>
                  <a:srgbClr val="E87200"/>
                </a:solidFill>
                <a:latin typeface="B Futura Bold"/>
                <a:ea typeface="+mn-ea"/>
                <a:cs typeface="B Futura Bold"/>
              </a:rPr>
              <a:t>Through September</a:t>
            </a:r>
            <a:endParaRPr lang="en-US" sz="2250" b="0" dirty="0">
              <a:solidFill>
                <a:prstClr val="white"/>
              </a:solidFill>
              <a:latin typeface="B Futura Bold"/>
              <a:ea typeface="+mn-ea"/>
              <a:cs typeface="B Futura Bold"/>
            </a:endParaRPr>
          </a:p>
          <a:p>
            <a:endParaRPr lang="en-US" sz="2850" dirty="0">
              <a:solidFill>
                <a:schemeClr val="bg1"/>
              </a:solidFill>
              <a:latin typeface="B Futura Bold"/>
              <a:cs typeface="B Futura Bold"/>
            </a:endParaRPr>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4" name="Title 1"/>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15" name="Title 1"/>
          <p:cNvSpPr txBox="1">
            <a:spLocks/>
          </p:cNvSpPr>
          <p:nvPr/>
        </p:nvSpPr>
        <p:spPr>
          <a:xfrm>
            <a:off x="1828800" y="800100"/>
            <a:ext cx="42862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050" dirty="0">
              <a:solidFill>
                <a:srgbClr val="E87200"/>
              </a:solidFill>
              <a:latin typeface="B Futura Bold"/>
            </a:endParaRPr>
          </a:p>
        </p:txBody>
      </p:sp>
      <p:pic>
        <p:nvPicPr>
          <p:cNvPr id="11" name="Picture 4" descr="http://www.dot.state.oh.us/brand/PublishingImages/PNG/ODOT-Zephyr-DOT-White-No-Website.png">
            <a:extLst>
              <a:ext uri="{FF2B5EF4-FFF2-40B4-BE49-F238E27FC236}">
                <a16:creationId xmlns:a16="http://schemas.microsoft.com/office/drawing/2014/main" id="{4D6BEEBA-940D-4AA8-B351-CCBF5A0CBD5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CF888B8-38FA-4DBD-B34B-1BE07F4367C2}"/>
              </a:ext>
            </a:extLst>
          </p:cNvPr>
          <p:cNvSpPr/>
          <p:nvPr/>
        </p:nvSpPr>
        <p:spPr>
          <a:xfrm>
            <a:off x="1534417" y="1583333"/>
            <a:ext cx="3575131" cy="380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CFB7CE1F-B1B5-4CBD-BBF4-8FC7E60AAA83}"/>
              </a:ext>
            </a:extLst>
          </p:cNvPr>
          <p:cNvSpPr/>
          <p:nvPr/>
        </p:nvSpPr>
        <p:spPr>
          <a:xfrm>
            <a:off x="1406942" y="4139469"/>
            <a:ext cx="3515269" cy="432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3" name="Picture 12">
            <a:extLst>
              <a:ext uri="{FF2B5EF4-FFF2-40B4-BE49-F238E27FC236}">
                <a16:creationId xmlns:a16="http://schemas.microsoft.com/office/drawing/2014/main" id="{CEA022A5-6EEE-4DBA-8D38-D60B8AC27E8D}"/>
              </a:ext>
            </a:extLst>
          </p:cNvPr>
          <p:cNvPicPr>
            <a:picLocks noChangeAspect="1"/>
          </p:cNvPicPr>
          <p:nvPr/>
        </p:nvPicPr>
        <p:blipFill>
          <a:blip r:embed="rId4"/>
          <a:stretch>
            <a:fillRect/>
          </a:stretch>
        </p:blipFill>
        <p:spPr>
          <a:xfrm>
            <a:off x="1781715" y="1358503"/>
            <a:ext cx="5422654" cy="3221828"/>
          </a:xfrm>
          <a:prstGeom prst="rect">
            <a:avLst/>
          </a:prstGeom>
        </p:spPr>
      </p:pic>
    </p:spTree>
    <p:extLst>
      <p:ext uri="{BB962C8B-B14F-4D97-AF65-F5344CB8AC3E}">
        <p14:creationId xmlns:p14="http://schemas.microsoft.com/office/powerpoint/2010/main" val="125191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8">
            <a:extLst>
              <a:ext uri="{FF2B5EF4-FFF2-40B4-BE49-F238E27FC236}">
                <a16:creationId xmlns:a16="http://schemas.microsoft.com/office/drawing/2014/main" id="{E462DF1D-210C-4660-A4D7-DA91AAE0DB66}"/>
              </a:ext>
            </a:extLst>
          </p:cNvPr>
          <p:cNvSpPr>
            <a:spLocks noGrp="1"/>
          </p:cNvSpPr>
          <p:nvPr>
            <p:ph type="ctrTitle"/>
          </p:nvPr>
        </p:nvSpPr>
        <p:spPr>
          <a:xfrm>
            <a:off x="2320530" y="2295982"/>
            <a:ext cx="4508897" cy="549381"/>
          </a:xfrm>
        </p:spPr>
        <p:txBody>
          <a:bodyPr/>
          <a:lstStyle/>
          <a:p>
            <a:r>
              <a:rPr lang="nb-NO" dirty="0" err="1"/>
              <a:t>Achieving</a:t>
            </a:r>
            <a:r>
              <a:rPr lang="nb-NO" dirty="0"/>
              <a:t> </a:t>
            </a:r>
            <a:r>
              <a:rPr lang="nb-NO" dirty="0" err="1"/>
              <a:t>Vision</a:t>
            </a:r>
            <a:r>
              <a:rPr lang="nb-NO" dirty="0"/>
              <a:t> Zero</a:t>
            </a:r>
          </a:p>
        </p:txBody>
      </p:sp>
      <p:sp>
        <p:nvSpPr>
          <p:cNvPr id="11" name="Plassholder for tekst 10">
            <a:extLst>
              <a:ext uri="{FF2B5EF4-FFF2-40B4-BE49-F238E27FC236}">
                <a16:creationId xmlns:a16="http://schemas.microsoft.com/office/drawing/2014/main" id="{DDF359F9-A897-48FB-9844-C16705648718}"/>
              </a:ext>
            </a:extLst>
          </p:cNvPr>
          <p:cNvSpPr>
            <a:spLocks noGrp="1"/>
          </p:cNvSpPr>
          <p:nvPr>
            <p:ph type="body" sz="quarter" idx="14"/>
          </p:nvPr>
        </p:nvSpPr>
        <p:spPr/>
        <p:txBody>
          <a:bodyPr/>
          <a:lstStyle/>
          <a:p>
            <a:r>
              <a:rPr lang="nb-NO" dirty="0"/>
              <a:t>AASHTO – Spotlight </a:t>
            </a:r>
            <a:r>
              <a:rPr lang="nb-NO" dirty="0" err="1"/>
              <a:t>on</a:t>
            </a:r>
            <a:r>
              <a:rPr lang="nb-NO" dirty="0"/>
              <a:t> </a:t>
            </a:r>
            <a:r>
              <a:rPr lang="nb-NO" dirty="0" err="1"/>
              <a:t>safety</a:t>
            </a:r>
            <a:endParaRPr lang="nb-NO" dirty="0"/>
          </a:p>
        </p:txBody>
      </p:sp>
      <p:sp>
        <p:nvSpPr>
          <p:cNvPr id="4" name="Rektangel 3">
            <a:extLst>
              <a:ext uri="{FF2B5EF4-FFF2-40B4-BE49-F238E27FC236}">
                <a16:creationId xmlns:a16="http://schemas.microsoft.com/office/drawing/2014/main" id="{999DD922-21F5-4229-BC66-8C80D6E8D5CE}"/>
              </a:ext>
            </a:extLst>
          </p:cNvPr>
          <p:cNvSpPr/>
          <p:nvPr/>
        </p:nvSpPr>
        <p:spPr>
          <a:xfrm>
            <a:off x="5659582" y="4745182"/>
            <a:ext cx="2348345" cy="2701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b-NO" sz="1013"/>
          </a:p>
        </p:txBody>
      </p:sp>
    </p:spTree>
    <p:extLst>
      <p:ext uri="{BB962C8B-B14F-4D97-AF65-F5344CB8AC3E}">
        <p14:creationId xmlns:p14="http://schemas.microsoft.com/office/powerpoint/2010/main" val="4082428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3833"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6" name="Title 1"/>
          <p:cNvSpPr txBox="1">
            <a:spLocks/>
          </p:cNvSpPr>
          <p:nvPr/>
        </p:nvSpPr>
        <p:spPr>
          <a:xfrm>
            <a:off x="1485900" y="22860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850" dirty="0">
                <a:solidFill>
                  <a:schemeClr val="bg1"/>
                </a:solidFill>
                <a:latin typeface="B Futura Bold"/>
                <a:cs typeface="B Futura Bold"/>
              </a:rPr>
              <a:t>Pedestrian Fatalities by County</a:t>
            </a:r>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4" name="Title 1"/>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15" name="Title 1"/>
          <p:cNvSpPr txBox="1">
            <a:spLocks/>
          </p:cNvSpPr>
          <p:nvPr/>
        </p:nvSpPr>
        <p:spPr>
          <a:xfrm>
            <a:off x="1485900" y="742950"/>
            <a:ext cx="42862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050" dirty="0">
              <a:solidFill>
                <a:srgbClr val="E87200"/>
              </a:solidFill>
              <a:latin typeface="B Futura Bold"/>
            </a:endParaRPr>
          </a:p>
        </p:txBody>
      </p:sp>
      <p:pic>
        <p:nvPicPr>
          <p:cNvPr id="9" name="Picture 4" descr="http://www.dot.state.oh.us/brand/PublishingImages/PNG/ODOT-Zephyr-DOT-White-No-Website.png">
            <a:extLst>
              <a:ext uri="{FF2B5EF4-FFF2-40B4-BE49-F238E27FC236}">
                <a16:creationId xmlns:a16="http://schemas.microsoft.com/office/drawing/2014/main" id="{57FB1F4A-1171-4BD6-8D15-72A4B6A7CD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87B340E-E9D4-46EE-96AD-94E01D7047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83868" y="1119259"/>
            <a:ext cx="4985072" cy="3687929"/>
          </a:xfrm>
          <a:prstGeom prst="rect">
            <a:avLst/>
          </a:prstGeom>
        </p:spPr>
      </p:pic>
      <p:pic>
        <p:nvPicPr>
          <p:cNvPr id="20" name="Picture 19">
            <a:extLst>
              <a:ext uri="{FF2B5EF4-FFF2-40B4-BE49-F238E27FC236}">
                <a16:creationId xmlns:a16="http://schemas.microsoft.com/office/drawing/2014/main" id="{F6EA14F9-7209-412C-A9C1-1912AFE535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7500" t="3346" r="17500" b="3346"/>
          <a:stretch/>
        </p:blipFill>
        <p:spPr>
          <a:xfrm>
            <a:off x="4646533" y="1252819"/>
            <a:ext cx="3183017" cy="3380336"/>
          </a:xfrm>
          <a:prstGeom prst="rect">
            <a:avLst/>
          </a:prstGeom>
        </p:spPr>
      </p:pic>
      <p:sp>
        <p:nvSpPr>
          <p:cNvPr id="23" name="TextBox 22">
            <a:extLst>
              <a:ext uri="{FF2B5EF4-FFF2-40B4-BE49-F238E27FC236}">
                <a16:creationId xmlns:a16="http://schemas.microsoft.com/office/drawing/2014/main" id="{35C72B18-A5E3-43D5-AB87-D73B6FB81A95}"/>
              </a:ext>
            </a:extLst>
          </p:cNvPr>
          <p:cNvSpPr txBox="1"/>
          <p:nvPr/>
        </p:nvSpPr>
        <p:spPr>
          <a:xfrm>
            <a:off x="4596062" y="4148224"/>
            <a:ext cx="628650" cy="248209"/>
          </a:xfrm>
          <a:prstGeom prst="rect">
            <a:avLst/>
          </a:prstGeom>
          <a:noFill/>
        </p:spPr>
        <p:txBody>
          <a:bodyPr wrap="square" rtlCol="0">
            <a:spAutoFit/>
          </a:bodyPr>
          <a:lstStyle/>
          <a:p>
            <a:r>
              <a:rPr lang="en-US" sz="1013" dirty="0"/>
              <a:t>…</a:t>
            </a:r>
          </a:p>
        </p:txBody>
      </p:sp>
      <p:grpSp>
        <p:nvGrpSpPr>
          <p:cNvPr id="17" name="Group 16">
            <a:extLst>
              <a:ext uri="{FF2B5EF4-FFF2-40B4-BE49-F238E27FC236}">
                <a16:creationId xmlns:a16="http://schemas.microsoft.com/office/drawing/2014/main" id="{2086F25C-A30B-4627-893E-8DDC97BFA9D3}"/>
              </a:ext>
            </a:extLst>
          </p:cNvPr>
          <p:cNvGrpSpPr/>
          <p:nvPr/>
        </p:nvGrpSpPr>
        <p:grpSpPr>
          <a:xfrm>
            <a:off x="1485900" y="2203800"/>
            <a:ext cx="2878628" cy="1818910"/>
            <a:chOff x="353235" y="3058886"/>
            <a:chExt cx="3838170" cy="2425213"/>
          </a:xfrm>
        </p:grpSpPr>
        <p:pic>
          <p:nvPicPr>
            <p:cNvPr id="19" name="Picture 18">
              <a:extLst>
                <a:ext uri="{FF2B5EF4-FFF2-40B4-BE49-F238E27FC236}">
                  <a16:creationId xmlns:a16="http://schemas.microsoft.com/office/drawing/2014/main" id="{B38BD3D9-A27F-4D9E-AB21-82AEF45F774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53235" y="3058886"/>
              <a:ext cx="3663594" cy="2425213"/>
            </a:xfrm>
            <a:prstGeom prst="rect">
              <a:avLst/>
            </a:prstGeom>
          </p:spPr>
        </p:pic>
        <p:sp>
          <p:nvSpPr>
            <p:cNvPr id="21" name="Rectangle 20">
              <a:extLst>
                <a:ext uri="{FF2B5EF4-FFF2-40B4-BE49-F238E27FC236}">
                  <a16:creationId xmlns:a16="http://schemas.microsoft.com/office/drawing/2014/main" id="{C8734F1E-6428-4684-81C6-6A718F03E5B2}"/>
                </a:ext>
              </a:extLst>
            </p:cNvPr>
            <p:cNvSpPr/>
            <p:nvPr/>
          </p:nvSpPr>
          <p:spPr>
            <a:xfrm rot="18971278">
              <a:off x="3562755" y="5050969"/>
              <a:ext cx="628650" cy="206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2" name="Rectangle: Rounded Corners 21">
            <a:extLst>
              <a:ext uri="{FF2B5EF4-FFF2-40B4-BE49-F238E27FC236}">
                <a16:creationId xmlns:a16="http://schemas.microsoft.com/office/drawing/2014/main" id="{D1B7F75D-1525-4F30-BD81-ADF45794D5D0}"/>
              </a:ext>
            </a:extLst>
          </p:cNvPr>
          <p:cNvSpPr/>
          <p:nvPr/>
        </p:nvSpPr>
        <p:spPr>
          <a:xfrm>
            <a:off x="2526571" y="1927495"/>
            <a:ext cx="2016262" cy="561361"/>
          </a:xfrm>
          <a:prstGeom prst="roundRect">
            <a:avLst/>
          </a:prstGeom>
          <a:solidFill>
            <a:srgbClr val="E8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Franklin Gothic Demi" panose="020B0703020102020204" pitchFamily="34" charset="0"/>
              </a:rPr>
              <a:t>Ten counties accounted for 63% of severe pedestrian crashes</a:t>
            </a:r>
          </a:p>
        </p:txBody>
      </p:sp>
    </p:spTree>
    <p:extLst>
      <p:ext uri="{BB962C8B-B14F-4D97-AF65-F5344CB8AC3E}">
        <p14:creationId xmlns:p14="http://schemas.microsoft.com/office/powerpoint/2010/main" val="3502829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3833"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6" name="Title 1"/>
          <p:cNvSpPr txBox="1">
            <a:spLocks/>
          </p:cNvSpPr>
          <p:nvPr/>
        </p:nvSpPr>
        <p:spPr>
          <a:xfrm>
            <a:off x="1485900" y="22860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400" dirty="0">
                <a:solidFill>
                  <a:schemeClr val="bg1"/>
                </a:solidFill>
                <a:latin typeface="B Futura Bold"/>
                <a:cs typeface="B Futura Bold"/>
              </a:rPr>
              <a:t>Pedestrian Fatalities and Serious Injuries by Maintenance Authority</a:t>
            </a:r>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4" name="Title 1"/>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15" name="Title 1"/>
          <p:cNvSpPr txBox="1">
            <a:spLocks/>
          </p:cNvSpPr>
          <p:nvPr/>
        </p:nvSpPr>
        <p:spPr>
          <a:xfrm>
            <a:off x="1485900" y="742950"/>
            <a:ext cx="42862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050" dirty="0">
              <a:solidFill>
                <a:srgbClr val="E87200"/>
              </a:solidFill>
              <a:latin typeface="B Futura Bold"/>
            </a:endParaRPr>
          </a:p>
        </p:txBody>
      </p:sp>
      <p:pic>
        <p:nvPicPr>
          <p:cNvPr id="9" name="Picture 4" descr="http://www.dot.state.oh.us/brand/PublishingImages/PNG/ODOT-Zephyr-DOT-White-No-Website.png">
            <a:extLst>
              <a:ext uri="{FF2B5EF4-FFF2-40B4-BE49-F238E27FC236}">
                <a16:creationId xmlns:a16="http://schemas.microsoft.com/office/drawing/2014/main" id="{57FB1F4A-1171-4BD6-8D15-72A4B6A7CD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3DCF7F1-CC54-434F-B997-0F6420562DAA}"/>
              </a:ext>
            </a:extLst>
          </p:cNvPr>
          <p:cNvPicPr>
            <a:picLocks noChangeAspect="1"/>
          </p:cNvPicPr>
          <p:nvPr/>
        </p:nvPicPr>
        <p:blipFill>
          <a:blip r:embed="rId4"/>
          <a:stretch>
            <a:fillRect/>
          </a:stretch>
        </p:blipFill>
        <p:spPr>
          <a:xfrm>
            <a:off x="2193721" y="1424142"/>
            <a:ext cx="4253882" cy="2879551"/>
          </a:xfrm>
          <a:prstGeom prst="rect">
            <a:avLst/>
          </a:prstGeom>
        </p:spPr>
      </p:pic>
      <p:sp>
        <p:nvSpPr>
          <p:cNvPr id="2" name="Rectangle 1">
            <a:extLst>
              <a:ext uri="{FF2B5EF4-FFF2-40B4-BE49-F238E27FC236}">
                <a16:creationId xmlns:a16="http://schemas.microsoft.com/office/drawing/2014/main" id="{5ACD88E1-2B23-45C8-967A-E0CACF7B02BA}"/>
              </a:ext>
            </a:extLst>
          </p:cNvPr>
          <p:cNvSpPr/>
          <p:nvPr/>
        </p:nvSpPr>
        <p:spPr>
          <a:xfrm>
            <a:off x="2281806" y="2214694"/>
            <a:ext cx="3586294" cy="125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Rectangle 23">
            <a:extLst>
              <a:ext uri="{FF2B5EF4-FFF2-40B4-BE49-F238E27FC236}">
                <a16:creationId xmlns:a16="http://schemas.microsoft.com/office/drawing/2014/main" id="{72268B00-8C42-45D2-BC2B-9304A0FABBA7}"/>
              </a:ext>
            </a:extLst>
          </p:cNvPr>
          <p:cNvSpPr/>
          <p:nvPr/>
        </p:nvSpPr>
        <p:spPr>
          <a:xfrm>
            <a:off x="4320662" y="2206366"/>
            <a:ext cx="551051" cy="134162"/>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ctangle 24">
            <a:extLst>
              <a:ext uri="{FF2B5EF4-FFF2-40B4-BE49-F238E27FC236}">
                <a16:creationId xmlns:a16="http://schemas.microsoft.com/office/drawing/2014/main" id="{EF94D7FB-A0A7-4C9D-B236-EAF943F2E3AE}"/>
              </a:ext>
            </a:extLst>
          </p:cNvPr>
          <p:cNvSpPr/>
          <p:nvPr/>
        </p:nvSpPr>
        <p:spPr>
          <a:xfrm>
            <a:off x="3256763" y="2206367"/>
            <a:ext cx="535061" cy="125835"/>
          </a:xfrm>
          <a:prstGeom prst="rect">
            <a:avLst/>
          </a:prstGeom>
          <a:solidFill>
            <a:srgbClr val="FF000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456741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High-Risk Facilities</a:t>
            </a:r>
          </a:p>
        </p:txBody>
      </p:sp>
      <mc:AlternateContent xmlns:mc="http://schemas.openxmlformats.org/markup-compatibility/2006">
        <mc:Choice xmlns:cx1="http://schemas.microsoft.com/office/drawing/2015/9/8/chartex" Requires="cx1">
          <p:graphicFrame>
            <p:nvGraphicFramePr>
              <p:cNvPr id="41" name="Chart 40">
                <a:extLst>
                  <a:ext uri="{FF2B5EF4-FFF2-40B4-BE49-F238E27FC236}">
                    <a16:creationId xmlns:a16="http://schemas.microsoft.com/office/drawing/2014/main" id="{B5A85D56-E96A-4113-B452-1116EEF8FC31}"/>
                  </a:ext>
                </a:extLst>
              </p:cNvPr>
              <p:cNvGraphicFramePr/>
              <p:nvPr/>
            </p:nvGraphicFramePr>
            <p:xfrm>
              <a:off x="1780069" y="1247133"/>
              <a:ext cx="5583862" cy="304651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41" name="Chart 40">
                <a:extLst>
                  <a:ext uri="{FF2B5EF4-FFF2-40B4-BE49-F238E27FC236}">
                    <a16:creationId xmlns:a16="http://schemas.microsoft.com/office/drawing/2014/main" id="{B5A85D56-E96A-4113-B452-1116EEF8FC31}"/>
                  </a:ext>
                </a:extLst>
              </p:cNvPr>
              <p:cNvPicPr>
                <a:picLocks noGrp="1" noRot="1" noChangeAspect="1" noMove="1" noResize="1" noEditPoints="1" noAdjustHandles="1" noChangeArrowheads="1" noChangeShapeType="1"/>
              </p:cNvPicPr>
              <p:nvPr/>
            </p:nvPicPr>
            <p:blipFill>
              <a:blip r:embed="rId4"/>
              <a:stretch>
                <a:fillRect/>
              </a:stretch>
            </p:blipFill>
            <p:spPr>
              <a:xfrm>
                <a:off x="1780069" y="1247133"/>
                <a:ext cx="5583862" cy="3046517"/>
              </a:xfrm>
              <a:prstGeom prst="rect">
                <a:avLst/>
              </a:prstGeom>
            </p:spPr>
          </p:pic>
        </mc:Fallback>
      </mc:AlternateContent>
      <p:pic>
        <p:nvPicPr>
          <p:cNvPr id="42" name="Picture 4" descr="http://www.dot.state.oh.us/brand/PublishingImages/PNG/ODOT-Zephyr-DOT-White-No-Website.png">
            <a:extLst>
              <a:ext uri="{FF2B5EF4-FFF2-40B4-BE49-F238E27FC236}">
                <a16:creationId xmlns:a16="http://schemas.microsoft.com/office/drawing/2014/main" id="{518647CD-9369-4A4E-B6B2-C56AF441E7C2}"/>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72913"/>
            <a:ext cx="459546" cy="2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172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Rectangle: Rounded Corners 39">
            <a:extLst>
              <a:ext uri="{FF2B5EF4-FFF2-40B4-BE49-F238E27FC236}">
                <a16:creationId xmlns:a16="http://schemas.microsoft.com/office/drawing/2014/main" id="{C05A19A3-ECED-482C-B083-4281FA13069E}"/>
              </a:ext>
            </a:extLst>
          </p:cNvPr>
          <p:cNvSpPr/>
          <p:nvPr/>
        </p:nvSpPr>
        <p:spPr>
          <a:xfrm>
            <a:off x="4591050" y="1552318"/>
            <a:ext cx="3207124" cy="2472100"/>
          </a:xfrm>
          <a:prstGeom prst="roundRect">
            <a:avLst>
              <a:gd name="adj" fmla="val 4851"/>
            </a:avLst>
          </a:prstGeom>
          <a:solidFill>
            <a:schemeClr val="bg1">
              <a:lumMod val="95000"/>
            </a:schemeClr>
          </a:solidFill>
          <a:ln w="38100">
            <a:solidFill>
              <a:srgbClr val="1328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FSI Crashes by Classification</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37" name="Title 1">
            <a:extLst>
              <a:ext uri="{FF2B5EF4-FFF2-40B4-BE49-F238E27FC236}">
                <a16:creationId xmlns:a16="http://schemas.microsoft.com/office/drawing/2014/main" id="{0DAE2102-E80C-4A28-8A01-B5907390EADA}"/>
              </a:ext>
            </a:extLst>
          </p:cNvPr>
          <p:cNvSpPr txBox="1">
            <a:spLocks/>
          </p:cNvSpPr>
          <p:nvPr/>
        </p:nvSpPr>
        <p:spPr>
          <a:xfrm>
            <a:off x="1514475" y="769743"/>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solidFill>
                <a:srgbClr val="E87200"/>
              </a:solidFill>
              <a:latin typeface="B Futura Bold"/>
            </a:endParaRPr>
          </a:p>
        </p:txBody>
      </p:sp>
      <p:graphicFrame>
        <p:nvGraphicFramePr>
          <p:cNvPr id="39" name="Chart 38">
            <a:extLst>
              <a:ext uri="{FF2B5EF4-FFF2-40B4-BE49-F238E27FC236}">
                <a16:creationId xmlns:a16="http://schemas.microsoft.com/office/drawing/2014/main" id="{5DEA0C41-CE80-4F75-BACD-9C7F7171FB35}"/>
              </a:ext>
            </a:extLst>
          </p:cNvPr>
          <p:cNvGraphicFramePr>
            <a:graphicFrameLocks/>
          </p:cNvGraphicFramePr>
          <p:nvPr/>
        </p:nvGraphicFramePr>
        <p:xfrm>
          <a:off x="4629525" y="1615173"/>
          <a:ext cx="3207124" cy="240924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Connector: Elbow 4">
            <a:extLst>
              <a:ext uri="{FF2B5EF4-FFF2-40B4-BE49-F238E27FC236}">
                <a16:creationId xmlns:a16="http://schemas.microsoft.com/office/drawing/2014/main" id="{2F3CA8A9-A8EE-4460-9B9E-999C6AF36FC5}"/>
              </a:ext>
            </a:extLst>
          </p:cNvPr>
          <p:cNvCxnSpPr>
            <a:cxnSpLocks/>
          </p:cNvCxnSpPr>
          <p:nvPr/>
        </p:nvCxnSpPr>
        <p:spPr>
          <a:xfrm rot="16200000" flipH="1">
            <a:off x="4442105" y="2232343"/>
            <a:ext cx="9525" cy="3572435"/>
          </a:xfrm>
          <a:prstGeom prst="bentConnector3">
            <a:avLst>
              <a:gd name="adj1" fmla="val 1800000"/>
            </a:avLst>
          </a:prstGeom>
          <a:ln w="28575">
            <a:solidFill>
              <a:srgbClr val="13285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1" name="Picture 4" descr="http://www.dot.state.oh.us/brand/PublishingImages/PNG/ODOT-Zephyr-DOT-White-No-Website.png">
            <a:extLst>
              <a:ext uri="{FF2B5EF4-FFF2-40B4-BE49-F238E27FC236}">
                <a16:creationId xmlns:a16="http://schemas.microsoft.com/office/drawing/2014/main" id="{F0B8356B-E68F-4768-AB15-24988859561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8DE91129-55A1-4DB6-8CD0-D15DD607C48B}"/>
              </a:ext>
            </a:extLst>
          </p:cNvPr>
          <p:cNvSpPr/>
          <p:nvPr/>
        </p:nvSpPr>
        <p:spPr>
          <a:xfrm>
            <a:off x="6699898" y="1723233"/>
            <a:ext cx="1018124" cy="1012412"/>
          </a:xfrm>
          <a:prstGeom prst="rect">
            <a:avLst/>
          </a:prstGeom>
          <a:solidFill>
            <a:srgbClr val="E8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Franklin Gothic Demi" panose="020B0703020102020204" pitchFamily="34" charset="0"/>
              </a:rPr>
              <a:t>4-lane arterials make up less than 5% of the network, but 35% of pedestrian FSI crashes </a:t>
            </a:r>
          </a:p>
        </p:txBody>
      </p:sp>
      <p:sp>
        <p:nvSpPr>
          <p:cNvPr id="42" name="Rectangle: Rounded Corners 41">
            <a:extLst>
              <a:ext uri="{FF2B5EF4-FFF2-40B4-BE49-F238E27FC236}">
                <a16:creationId xmlns:a16="http://schemas.microsoft.com/office/drawing/2014/main" id="{381EE344-6D97-4CA9-A57C-3219EA0917E0}"/>
              </a:ext>
            </a:extLst>
          </p:cNvPr>
          <p:cNvSpPr/>
          <p:nvPr/>
        </p:nvSpPr>
        <p:spPr>
          <a:xfrm>
            <a:off x="6048971" y="1921460"/>
            <a:ext cx="545843" cy="2047168"/>
          </a:xfrm>
          <a:prstGeom prst="round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48" name="Group 47">
            <a:extLst>
              <a:ext uri="{FF2B5EF4-FFF2-40B4-BE49-F238E27FC236}">
                <a16:creationId xmlns:a16="http://schemas.microsoft.com/office/drawing/2014/main" id="{92D2DE15-1FF3-4465-B233-8138760F226F}"/>
              </a:ext>
            </a:extLst>
          </p:cNvPr>
          <p:cNvGrpSpPr/>
          <p:nvPr/>
        </p:nvGrpSpPr>
        <p:grpSpPr>
          <a:xfrm>
            <a:off x="1170033" y="1392408"/>
            <a:ext cx="3587378" cy="2728228"/>
            <a:chOff x="36044" y="1856543"/>
            <a:chExt cx="4783170" cy="3637637"/>
          </a:xfrm>
        </p:grpSpPr>
        <p:grpSp>
          <p:nvGrpSpPr>
            <p:cNvPr id="49" name="Group 48">
              <a:extLst>
                <a:ext uri="{FF2B5EF4-FFF2-40B4-BE49-F238E27FC236}">
                  <a16:creationId xmlns:a16="http://schemas.microsoft.com/office/drawing/2014/main" id="{C922CFFF-B10B-4ADB-8809-127DC5B9890C}"/>
                </a:ext>
              </a:extLst>
            </p:cNvPr>
            <p:cNvGrpSpPr/>
            <p:nvPr/>
          </p:nvGrpSpPr>
          <p:grpSpPr>
            <a:xfrm>
              <a:off x="36044" y="1856543"/>
              <a:ext cx="4783170" cy="3637637"/>
              <a:chOff x="36044" y="1856543"/>
              <a:chExt cx="4783170" cy="3637637"/>
            </a:xfrm>
          </p:grpSpPr>
          <p:graphicFrame>
            <p:nvGraphicFramePr>
              <p:cNvPr id="53" name="Chart 52">
                <a:extLst>
                  <a:ext uri="{FF2B5EF4-FFF2-40B4-BE49-F238E27FC236}">
                    <a16:creationId xmlns:a16="http://schemas.microsoft.com/office/drawing/2014/main" id="{663A452B-CEA9-4BAD-8CB3-DEE01DFFB2F1}"/>
                  </a:ext>
                </a:extLst>
              </p:cNvPr>
              <p:cNvGraphicFramePr>
                <a:graphicFrameLocks/>
              </p:cNvGraphicFramePr>
              <p:nvPr/>
            </p:nvGraphicFramePr>
            <p:xfrm>
              <a:off x="36044" y="1856543"/>
              <a:ext cx="4783170" cy="3637637"/>
            </p:xfrm>
            <a:graphic>
              <a:graphicData uri="http://schemas.openxmlformats.org/drawingml/2006/chart">
                <c:chart xmlns:c="http://schemas.openxmlformats.org/drawingml/2006/chart" xmlns:r="http://schemas.openxmlformats.org/officeDocument/2006/relationships" r:id="rId5"/>
              </a:graphicData>
            </a:graphic>
          </p:graphicFrame>
          <p:sp>
            <p:nvSpPr>
              <p:cNvPr id="54" name="Rectangle 53">
                <a:extLst>
                  <a:ext uri="{FF2B5EF4-FFF2-40B4-BE49-F238E27FC236}">
                    <a16:creationId xmlns:a16="http://schemas.microsoft.com/office/drawing/2014/main" id="{469FE6B2-7354-4BA0-8AD6-BE92F147BF69}"/>
                  </a:ext>
                </a:extLst>
              </p:cNvPr>
              <p:cNvSpPr/>
              <p:nvPr/>
            </p:nvSpPr>
            <p:spPr>
              <a:xfrm>
                <a:off x="3790989" y="2040658"/>
                <a:ext cx="483022" cy="51522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cxnSp>
          <p:nvCxnSpPr>
            <p:cNvPr id="50" name="Straight Connector 49">
              <a:extLst>
                <a:ext uri="{FF2B5EF4-FFF2-40B4-BE49-F238E27FC236}">
                  <a16:creationId xmlns:a16="http://schemas.microsoft.com/office/drawing/2014/main" id="{50639D0A-0112-4DE0-B1D1-F99887472E97}"/>
                </a:ext>
              </a:extLst>
            </p:cNvPr>
            <p:cNvCxnSpPr/>
            <p:nvPr/>
          </p:nvCxnSpPr>
          <p:spPr>
            <a:xfrm flipV="1">
              <a:off x="3798465" y="2044526"/>
              <a:ext cx="0" cy="515222"/>
            </a:xfrm>
            <a:prstGeom prst="line">
              <a:avLst/>
            </a:prstGeom>
            <a:ln w="9525"/>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885979FE-FA9A-47A3-B03E-990BC0D59ECE}"/>
                </a:ext>
              </a:extLst>
            </p:cNvPr>
            <p:cNvCxnSpPr/>
            <p:nvPr/>
          </p:nvCxnSpPr>
          <p:spPr>
            <a:xfrm flipV="1">
              <a:off x="4274818" y="2046724"/>
              <a:ext cx="0" cy="515222"/>
            </a:xfrm>
            <a:prstGeom prst="line">
              <a:avLst/>
            </a:prstGeom>
            <a:ln w="9525"/>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ABB0D1B0-0720-4A36-94E0-B422BB77495F}"/>
                </a:ext>
              </a:extLst>
            </p:cNvPr>
            <p:cNvCxnSpPr>
              <a:cxnSpLocks/>
            </p:cNvCxnSpPr>
            <p:nvPr/>
          </p:nvCxnSpPr>
          <p:spPr>
            <a:xfrm>
              <a:off x="3785379" y="2044526"/>
              <a:ext cx="483022" cy="0"/>
            </a:xfrm>
            <a:prstGeom prst="line">
              <a:avLst/>
            </a:prstGeom>
            <a:ln w="9525"/>
          </p:spPr>
          <p:style>
            <a:lnRef idx="1">
              <a:schemeClr val="dk1"/>
            </a:lnRef>
            <a:fillRef idx="0">
              <a:schemeClr val="dk1"/>
            </a:fillRef>
            <a:effectRef idx="0">
              <a:schemeClr val="dk1"/>
            </a:effectRef>
            <a:fontRef idx="minor">
              <a:schemeClr val="tx1"/>
            </a:fontRef>
          </p:style>
        </p:cxnSp>
      </p:grpSp>
      <p:sp>
        <p:nvSpPr>
          <p:cNvPr id="2" name="Rectangle: Rounded Corners 1">
            <a:extLst>
              <a:ext uri="{FF2B5EF4-FFF2-40B4-BE49-F238E27FC236}">
                <a16:creationId xmlns:a16="http://schemas.microsoft.com/office/drawing/2014/main" id="{F972E5D1-108C-45D0-A73B-025BDAFC9CAD}"/>
              </a:ext>
            </a:extLst>
          </p:cNvPr>
          <p:cNvSpPr/>
          <p:nvPr/>
        </p:nvSpPr>
        <p:spPr>
          <a:xfrm>
            <a:off x="2336800" y="1615173"/>
            <a:ext cx="622300" cy="2410030"/>
          </a:xfrm>
          <a:prstGeom prst="roundRect">
            <a:avLst/>
          </a:prstGeom>
          <a:noFill/>
          <a:ln w="38100">
            <a:solidFill>
              <a:srgbClr val="1328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3" name="Rectangle 42">
            <a:extLst>
              <a:ext uri="{FF2B5EF4-FFF2-40B4-BE49-F238E27FC236}">
                <a16:creationId xmlns:a16="http://schemas.microsoft.com/office/drawing/2014/main" id="{FADC4E40-51A2-4D1E-BBA6-29845191031B}"/>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44" name="Title 1">
            <a:extLst>
              <a:ext uri="{FF2B5EF4-FFF2-40B4-BE49-F238E27FC236}">
                <a16:creationId xmlns:a16="http://schemas.microsoft.com/office/drawing/2014/main" id="{7652C61E-4FA5-4406-BF91-66ED71F7C358}"/>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45" name="Title 1">
            <a:extLst>
              <a:ext uri="{FF2B5EF4-FFF2-40B4-BE49-F238E27FC236}">
                <a16:creationId xmlns:a16="http://schemas.microsoft.com/office/drawing/2014/main" id="{8138FDA5-A146-4C75-BA2B-DDE127263D52}"/>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High-Risk Facilities</a:t>
            </a:r>
          </a:p>
        </p:txBody>
      </p:sp>
    </p:spTree>
    <p:extLst>
      <p:ext uri="{BB962C8B-B14F-4D97-AF65-F5344CB8AC3E}">
        <p14:creationId xmlns:p14="http://schemas.microsoft.com/office/powerpoint/2010/main" val="617402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lvl="0"/>
            <a:r>
              <a:rPr lang="en-US" sz="1200" dirty="0">
                <a:latin typeface="Trebuchet MS" panose="020B0603020202020204" pitchFamily="34" charset="0"/>
              </a:rPr>
              <a:t>Arterial Roads: Top Fatal Crash Types</a:t>
            </a:r>
          </a:p>
        </p:txBody>
      </p:sp>
      <mc:AlternateContent xmlns:mc="http://schemas.openxmlformats.org/markup-compatibility/2006">
        <mc:Choice xmlns:cx1="http://schemas.microsoft.com/office/drawing/2015/9/8/chartex" Requires="cx1">
          <p:graphicFrame>
            <p:nvGraphicFramePr>
              <p:cNvPr id="36" name="Chart 35">
                <a:extLst>
                  <a:ext uri="{FF2B5EF4-FFF2-40B4-BE49-F238E27FC236}">
                    <a16:creationId xmlns:a16="http://schemas.microsoft.com/office/drawing/2014/main" id="{46DF837E-E9DA-41A5-9A99-75A16DC48931}"/>
                  </a:ext>
                </a:extLst>
              </p:cNvPr>
              <p:cNvGraphicFramePr/>
              <p:nvPr/>
            </p:nvGraphicFramePr>
            <p:xfrm>
              <a:off x="1828801" y="1331002"/>
              <a:ext cx="5619750" cy="3231833"/>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36" name="Chart 35">
                <a:extLst>
                  <a:ext uri="{FF2B5EF4-FFF2-40B4-BE49-F238E27FC236}">
                    <a16:creationId xmlns:a16="http://schemas.microsoft.com/office/drawing/2014/main" id="{46DF837E-E9DA-41A5-9A99-75A16DC48931}"/>
                  </a:ext>
                </a:extLst>
              </p:cNvPr>
              <p:cNvPicPr>
                <a:picLocks noGrp="1" noRot="1" noChangeAspect="1" noMove="1" noResize="1" noEditPoints="1" noAdjustHandles="1" noChangeArrowheads="1" noChangeShapeType="1"/>
              </p:cNvPicPr>
              <p:nvPr/>
            </p:nvPicPr>
            <p:blipFill>
              <a:blip r:embed="rId4"/>
              <a:stretch>
                <a:fillRect/>
              </a:stretch>
            </p:blipFill>
            <p:spPr>
              <a:xfrm>
                <a:off x="1828801" y="1331002"/>
                <a:ext cx="5619750" cy="3231833"/>
              </a:xfrm>
              <a:prstGeom prst="rect">
                <a:avLst/>
              </a:prstGeom>
            </p:spPr>
          </p:pic>
        </mc:Fallback>
      </mc:AlternateContent>
      <p:sp>
        <p:nvSpPr>
          <p:cNvPr id="38" name="Oval 37">
            <a:extLst>
              <a:ext uri="{FF2B5EF4-FFF2-40B4-BE49-F238E27FC236}">
                <a16:creationId xmlns:a16="http://schemas.microsoft.com/office/drawing/2014/main" id="{46F99F37-6DBF-44F1-B7CD-3FB1477BB7FB}"/>
              </a:ext>
            </a:extLst>
          </p:cNvPr>
          <p:cNvSpPr/>
          <p:nvPr/>
        </p:nvSpPr>
        <p:spPr>
          <a:xfrm>
            <a:off x="3262840" y="4056316"/>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1</a:t>
            </a:r>
          </a:p>
        </p:txBody>
      </p:sp>
      <p:sp>
        <p:nvSpPr>
          <p:cNvPr id="39" name="Oval 38">
            <a:extLst>
              <a:ext uri="{FF2B5EF4-FFF2-40B4-BE49-F238E27FC236}">
                <a16:creationId xmlns:a16="http://schemas.microsoft.com/office/drawing/2014/main" id="{E10A1D9E-78B8-410F-9749-F8552C7B4D4F}"/>
              </a:ext>
            </a:extLst>
          </p:cNvPr>
          <p:cNvSpPr/>
          <p:nvPr/>
        </p:nvSpPr>
        <p:spPr>
          <a:xfrm>
            <a:off x="5392504" y="2659317"/>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2</a:t>
            </a:r>
          </a:p>
        </p:txBody>
      </p:sp>
      <p:sp>
        <p:nvSpPr>
          <p:cNvPr id="40" name="Oval 39">
            <a:extLst>
              <a:ext uri="{FF2B5EF4-FFF2-40B4-BE49-F238E27FC236}">
                <a16:creationId xmlns:a16="http://schemas.microsoft.com/office/drawing/2014/main" id="{AC17732A-5158-4815-A4B2-68FAA1FB71C1}"/>
              </a:ext>
            </a:extLst>
          </p:cNvPr>
          <p:cNvSpPr/>
          <p:nvPr/>
        </p:nvSpPr>
        <p:spPr>
          <a:xfrm>
            <a:off x="5392504" y="4056316"/>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3</a:t>
            </a:r>
          </a:p>
        </p:txBody>
      </p:sp>
      <p:pic>
        <p:nvPicPr>
          <p:cNvPr id="42" name="Picture 4" descr="http://www.dot.state.oh.us/brand/PublishingImages/PNG/ODOT-Zephyr-DOT-White-No-Website.png">
            <a:extLst>
              <a:ext uri="{FF2B5EF4-FFF2-40B4-BE49-F238E27FC236}">
                <a16:creationId xmlns:a16="http://schemas.microsoft.com/office/drawing/2014/main" id="{F5610ADE-496C-494C-9C26-564C5CDB1B0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24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Arterial Roads: Top Fatal Crash Types</a:t>
            </a:r>
          </a:p>
          <a:p>
            <a:r>
              <a:rPr lang="en-US" sz="1200" dirty="0">
                <a:solidFill>
                  <a:srgbClr val="E87200"/>
                </a:solidFill>
                <a:latin typeface="B Futura Bold"/>
                <a:cs typeface="Arial" panose="020B0604020202020204" pitchFamily="34" charset="0"/>
              </a:rPr>
              <a:t>Midblock Crossings</a:t>
            </a:r>
            <a:endParaRPr lang="en-US" sz="1200" dirty="0">
              <a:solidFill>
                <a:srgbClr val="E87200"/>
              </a:solidFill>
              <a:latin typeface="B Futura Bold"/>
            </a:endParaRP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pic>
        <p:nvPicPr>
          <p:cNvPr id="12" name="Content Placeholder 9">
            <a:extLst>
              <a:ext uri="{FF2B5EF4-FFF2-40B4-BE49-F238E27FC236}">
                <a16:creationId xmlns:a16="http://schemas.microsoft.com/office/drawing/2014/main" id="{99031FEA-6C57-4732-AE71-0865FC1B73CF}"/>
              </a:ext>
            </a:extLst>
          </p:cNvPr>
          <p:cNvPicPr>
            <a:picLocks noGrp="1" noChangeAspect="1"/>
          </p:cNvPicPr>
          <p:nvPr/>
        </p:nvPicPr>
        <p:blipFill>
          <a:blip r:embed="rId3"/>
          <a:stretch>
            <a:fillRect/>
          </a:stretch>
        </p:blipFill>
        <p:spPr>
          <a:xfrm>
            <a:off x="1505668" y="1383507"/>
            <a:ext cx="6148388" cy="3074194"/>
          </a:xfrm>
          <a:prstGeom prst="rect">
            <a:avLst/>
          </a:prstGeom>
        </p:spPr>
      </p:pic>
      <p:sp>
        <p:nvSpPr>
          <p:cNvPr id="13" name="Rectangle 12">
            <a:extLst>
              <a:ext uri="{FF2B5EF4-FFF2-40B4-BE49-F238E27FC236}">
                <a16:creationId xmlns:a16="http://schemas.microsoft.com/office/drawing/2014/main" id="{077A5FEB-B63B-4543-89BD-31A762D37CCF}"/>
              </a:ext>
            </a:extLst>
          </p:cNvPr>
          <p:cNvSpPr/>
          <p:nvPr/>
        </p:nvSpPr>
        <p:spPr>
          <a:xfrm>
            <a:off x="6000750" y="1486656"/>
            <a:ext cx="1543050" cy="1337193"/>
          </a:xfrm>
          <a:prstGeom prst="rect">
            <a:avLst/>
          </a:prstGeom>
          <a:solidFill>
            <a:srgbClr val="FFFFFF">
              <a:alpha val="80000"/>
            </a:srgbClr>
          </a:solidFill>
          <a:ln w="28575">
            <a:solidFill>
              <a:srgbClr val="1328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9AC23703-4B00-4634-A1B9-C0A2237BA001}"/>
              </a:ext>
            </a:extLst>
          </p:cNvPr>
          <p:cNvSpPr txBox="1">
            <a:spLocks/>
          </p:cNvSpPr>
          <p:nvPr/>
        </p:nvSpPr>
        <p:spPr>
          <a:xfrm>
            <a:off x="6057900" y="1429507"/>
            <a:ext cx="1485900" cy="1394342"/>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500" dirty="0">
                <a:solidFill>
                  <a:srgbClr val="EA7200"/>
                </a:solidFill>
                <a:latin typeface="B Futura Bold"/>
                <a:cs typeface="B Futura Bold"/>
              </a:rPr>
              <a:t>MIDBLOCK – CROSS (33%):</a:t>
            </a:r>
          </a:p>
          <a:p>
            <a:endParaRPr lang="en-US" sz="450" dirty="0">
              <a:solidFill>
                <a:srgbClr val="132852"/>
              </a:solidFill>
              <a:latin typeface="B Futura Bold"/>
              <a:cs typeface="B Futura Bold"/>
            </a:endParaRPr>
          </a:p>
          <a:p>
            <a:r>
              <a:rPr lang="en-US" sz="1050" dirty="0">
                <a:solidFill>
                  <a:srgbClr val="132852"/>
                </a:solidFill>
                <a:latin typeface="B Futura Bold"/>
                <a:cs typeface="B Futura Bold"/>
              </a:rPr>
              <a:t>The pedestrian walked or ran into the roadway and was struck by a vehicle.</a:t>
            </a:r>
          </a:p>
        </p:txBody>
      </p:sp>
      <p:sp>
        <p:nvSpPr>
          <p:cNvPr id="16" name="Oval 15">
            <a:extLst>
              <a:ext uri="{FF2B5EF4-FFF2-40B4-BE49-F238E27FC236}">
                <a16:creationId xmlns:a16="http://schemas.microsoft.com/office/drawing/2014/main" id="{001B6F32-FA31-42BE-A712-94111C44F45D}"/>
              </a:ext>
            </a:extLst>
          </p:cNvPr>
          <p:cNvSpPr/>
          <p:nvPr/>
        </p:nvSpPr>
        <p:spPr>
          <a:xfrm>
            <a:off x="1643590" y="3909772"/>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1</a:t>
            </a:r>
          </a:p>
        </p:txBody>
      </p:sp>
      <p:sp>
        <p:nvSpPr>
          <p:cNvPr id="17" name="Rectangle 16">
            <a:extLst>
              <a:ext uri="{FF2B5EF4-FFF2-40B4-BE49-F238E27FC236}">
                <a16:creationId xmlns:a16="http://schemas.microsoft.com/office/drawing/2014/main" id="{97968046-6FD7-4AC2-BA03-85B07BBD0608}"/>
              </a:ext>
            </a:extLst>
          </p:cNvPr>
          <p:cNvSpPr/>
          <p:nvPr/>
        </p:nvSpPr>
        <p:spPr>
          <a:xfrm>
            <a:off x="1643590" y="2446614"/>
            <a:ext cx="2103692"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8" name="Straight Connector 17">
            <a:extLst>
              <a:ext uri="{FF2B5EF4-FFF2-40B4-BE49-F238E27FC236}">
                <a16:creationId xmlns:a16="http://schemas.microsoft.com/office/drawing/2014/main" id="{D4A85171-1814-4944-8A35-1F18829D2D2A}"/>
              </a:ext>
            </a:extLst>
          </p:cNvPr>
          <p:cNvCxnSpPr>
            <a:cxnSpLocks/>
          </p:cNvCxnSpPr>
          <p:nvPr/>
        </p:nvCxnSpPr>
        <p:spPr>
          <a:xfrm flipV="1">
            <a:off x="3747282" y="2446614"/>
            <a:ext cx="0" cy="587567"/>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DECFD98-1EF8-4FEB-B77C-CCDC3B8FBB66}"/>
              </a:ext>
            </a:extLst>
          </p:cNvPr>
          <p:cNvSpPr txBox="1">
            <a:spLocks/>
          </p:cNvSpPr>
          <p:nvPr/>
        </p:nvSpPr>
        <p:spPr>
          <a:xfrm>
            <a:off x="1661397" y="2446615"/>
            <a:ext cx="2085886"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High Speeds:</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Typically along 35+ MPH facilities</a:t>
            </a:r>
          </a:p>
        </p:txBody>
      </p:sp>
      <p:sp>
        <p:nvSpPr>
          <p:cNvPr id="20" name="Rectangle 19">
            <a:extLst>
              <a:ext uri="{FF2B5EF4-FFF2-40B4-BE49-F238E27FC236}">
                <a16:creationId xmlns:a16="http://schemas.microsoft.com/office/drawing/2014/main" id="{C890A04E-7467-4157-B212-DB2B2FBE0675}"/>
              </a:ext>
            </a:extLst>
          </p:cNvPr>
          <p:cNvSpPr/>
          <p:nvPr/>
        </p:nvSpPr>
        <p:spPr>
          <a:xfrm>
            <a:off x="3584184" y="3695360"/>
            <a:ext cx="1975632" cy="58756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21" name="Straight Connector 20">
            <a:extLst>
              <a:ext uri="{FF2B5EF4-FFF2-40B4-BE49-F238E27FC236}">
                <a16:creationId xmlns:a16="http://schemas.microsoft.com/office/drawing/2014/main" id="{00D0F40D-B886-4F84-A154-8FFAA1260D94}"/>
              </a:ext>
            </a:extLst>
          </p:cNvPr>
          <p:cNvCxnSpPr>
            <a:cxnSpLocks/>
          </p:cNvCxnSpPr>
          <p:nvPr/>
        </p:nvCxnSpPr>
        <p:spPr>
          <a:xfrm flipH="1">
            <a:off x="3584184" y="4282928"/>
            <a:ext cx="2610612" cy="0"/>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5B55121A-2FBB-4048-AF8F-587AFE6090DE}"/>
              </a:ext>
            </a:extLst>
          </p:cNvPr>
          <p:cNvSpPr txBox="1">
            <a:spLocks/>
          </p:cNvSpPr>
          <p:nvPr/>
        </p:nvSpPr>
        <p:spPr>
          <a:xfrm>
            <a:off x="3584184" y="3731886"/>
            <a:ext cx="1975632" cy="528226"/>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Urban Context:</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85% occurred in urban settings</a:t>
            </a:r>
          </a:p>
          <a:p>
            <a:r>
              <a:rPr lang="en-US" sz="1050" dirty="0">
                <a:solidFill>
                  <a:srgbClr val="132852"/>
                </a:solidFill>
                <a:latin typeface="B Futura Bold"/>
                <a:cs typeface="B Futura Bold"/>
              </a:rPr>
              <a:t>70% on City-Maintained roads</a:t>
            </a:r>
          </a:p>
        </p:txBody>
      </p:sp>
      <p:pic>
        <p:nvPicPr>
          <p:cNvPr id="23" name="Picture 4" descr="http://www.dot.state.oh.us/brand/PublishingImages/PNG/ODOT-Zephyr-DOT-White-No-Website.png">
            <a:extLst>
              <a:ext uri="{FF2B5EF4-FFF2-40B4-BE49-F238E27FC236}">
                <a16:creationId xmlns:a16="http://schemas.microsoft.com/office/drawing/2014/main" id="{F207EF6E-DFE8-44E5-AE15-D5B10475B3C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053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pic>
        <p:nvPicPr>
          <p:cNvPr id="12" name="Picture 11">
            <a:extLst>
              <a:ext uri="{FF2B5EF4-FFF2-40B4-BE49-F238E27FC236}">
                <a16:creationId xmlns:a16="http://schemas.microsoft.com/office/drawing/2014/main" id="{E556FC79-09E0-413D-B637-96A47489B4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2678" y="1365258"/>
            <a:ext cx="6174368" cy="3086041"/>
          </a:xfrm>
          <a:prstGeom prst="rect">
            <a:avLst/>
          </a:prstGeom>
        </p:spPr>
      </p:pic>
      <p:sp>
        <p:nvSpPr>
          <p:cNvPr id="13" name="Rectangle 12">
            <a:extLst>
              <a:ext uri="{FF2B5EF4-FFF2-40B4-BE49-F238E27FC236}">
                <a16:creationId xmlns:a16="http://schemas.microsoft.com/office/drawing/2014/main" id="{24A6CDE4-5C6A-4DDF-B800-E9D3BB6E5BD3}"/>
              </a:ext>
            </a:extLst>
          </p:cNvPr>
          <p:cNvSpPr/>
          <p:nvPr/>
        </p:nvSpPr>
        <p:spPr>
          <a:xfrm>
            <a:off x="6000750" y="1485900"/>
            <a:ext cx="1543050" cy="1828800"/>
          </a:xfrm>
          <a:prstGeom prst="rect">
            <a:avLst/>
          </a:prstGeom>
          <a:solidFill>
            <a:srgbClr val="FFFFFF">
              <a:alpha val="80000"/>
            </a:srgbClr>
          </a:solidFill>
          <a:ln w="28575">
            <a:solidFill>
              <a:srgbClr val="1328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D237907C-02DA-4FB6-9085-D7D0F336EF71}"/>
              </a:ext>
            </a:extLst>
          </p:cNvPr>
          <p:cNvSpPr txBox="1">
            <a:spLocks/>
          </p:cNvSpPr>
          <p:nvPr/>
        </p:nvSpPr>
        <p:spPr>
          <a:xfrm>
            <a:off x="6057900" y="1257300"/>
            <a:ext cx="1485900" cy="228600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200" dirty="0">
                <a:solidFill>
                  <a:srgbClr val="EA7200"/>
                </a:solidFill>
                <a:latin typeface="B Futura Bold"/>
                <a:cs typeface="B Futura Bold"/>
              </a:rPr>
              <a:t>THROUGH VEHICLE AT INTERSECTION (21%)</a:t>
            </a:r>
          </a:p>
          <a:p>
            <a:endParaRPr lang="en-US" sz="450" dirty="0">
              <a:solidFill>
                <a:srgbClr val="132852"/>
              </a:solidFill>
              <a:latin typeface="B Futura Bold"/>
              <a:cs typeface="B Futura Bold"/>
            </a:endParaRPr>
          </a:p>
          <a:p>
            <a:r>
              <a:rPr lang="en-US" sz="1050" dirty="0">
                <a:solidFill>
                  <a:srgbClr val="132852"/>
                </a:solidFill>
                <a:latin typeface="B Futura Bold"/>
                <a:cs typeface="B Futura Bold"/>
              </a:rPr>
              <a:t>The pedestrian was struck at a signalized or unsignalized</a:t>
            </a:r>
          </a:p>
          <a:p>
            <a:r>
              <a:rPr lang="en-US" sz="1050" dirty="0">
                <a:solidFill>
                  <a:srgbClr val="132852"/>
                </a:solidFill>
                <a:latin typeface="B Futura Bold"/>
                <a:cs typeface="B Futura Bold"/>
              </a:rPr>
              <a:t>intersection by a vehicle that was traveling straight ahead.</a:t>
            </a:r>
          </a:p>
        </p:txBody>
      </p:sp>
      <p:sp>
        <p:nvSpPr>
          <p:cNvPr id="16" name="Oval 15">
            <a:extLst>
              <a:ext uri="{FF2B5EF4-FFF2-40B4-BE49-F238E27FC236}">
                <a16:creationId xmlns:a16="http://schemas.microsoft.com/office/drawing/2014/main" id="{18B58E36-9028-461A-8803-34578E438696}"/>
              </a:ext>
            </a:extLst>
          </p:cNvPr>
          <p:cNvSpPr/>
          <p:nvPr/>
        </p:nvSpPr>
        <p:spPr>
          <a:xfrm>
            <a:off x="1643590" y="3909016"/>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2</a:t>
            </a:r>
          </a:p>
        </p:txBody>
      </p:sp>
      <p:sp>
        <p:nvSpPr>
          <p:cNvPr id="17" name="Rectangle 16">
            <a:extLst>
              <a:ext uri="{FF2B5EF4-FFF2-40B4-BE49-F238E27FC236}">
                <a16:creationId xmlns:a16="http://schemas.microsoft.com/office/drawing/2014/main" id="{858284DE-32D5-4819-85AA-B9542614BE8F}"/>
              </a:ext>
            </a:extLst>
          </p:cNvPr>
          <p:cNvSpPr/>
          <p:nvPr/>
        </p:nvSpPr>
        <p:spPr>
          <a:xfrm>
            <a:off x="1742507" y="1622118"/>
            <a:ext cx="1975632"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8" name="Straight Connector 17">
            <a:extLst>
              <a:ext uri="{FF2B5EF4-FFF2-40B4-BE49-F238E27FC236}">
                <a16:creationId xmlns:a16="http://schemas.microsoft.com/office/drawing/2014/main" id="{27B8C658-A3AF-4843-873C-D36871776391}"/>
              </a:ext>
            </a:extLst>
          </p:cNvPr>
          <p:cNvCxnSpPr>
            <a:cxnSpLocks/>
          </p:cNvCxnSpPr>
          <p:nvPr/>
        </p:nvCxnSpPr>
        <p:spPr>
          <a:xfrm flipV="1">
            <a:off x="3718139" y="1622118"/>
            <a:ext cx="0" cy="587567"/>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46EC200-930F-4480-9ADB-273B35A3D12B}"/>
              </a:ext>
            </a:extLst>
          </p:cNvPr>
          <p:cNvSpPr txBox="1">
            <a:spLocks/>
          </p:cNvSpPr>
          <p:nvPr/>
        </p:nvSpPr>
        <p:spPr>
          <a:xfrm>
            <a:off x="1742507" y="1622119"/>
            <a:ext cx="1975632"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Urban Context:</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Majority occurred in urban areas</a:t>
            </a:r>
          </a:p>
        </p:txBody>
      </p:sp>
      <p:sp>
        <p:nvSpPr>
          <p:cNvPr id="20" name="Rectangle 19">
            <a:extLst>
              <a:ext uri="{FF2B5EF4-FFF2-40B4-BE49-F238E27FC236}">
                <a16:creationId xmlns:a16="http://schemas.microsoft.com/office/drawing/2014/main" id="{B56D261D-17B7-466A-BCDC-C89D15C28422}"/>
              </a:ext>
            </a:extLst>
          </p:cNvPr>
          <p:cNvSpPr/>
          <p:nvPr/>
        </p:nvSpPr>
        <p:spPr>
          <a:xfrm>
            <a:off x="3841359" y="3013505"/>
            <a:ext cx="1975632"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1" name="Straight Connector 20">
            <a:extLst>
              <a:ext uri="{FF2B5EF4-FFF2-40B4-BE49-F238E27FC236}">
                <a16:creationId xmlns:a16="http://schemas.microsoft.com/office/drawing/2014/main" id="{A58D3D28-CCF6-4629-9337-F0783514D741}"/>
              </a:ext>
            </a:extLst>
          </p:cNvPr>
          <p:cNvCxnSpPr>
            <a:cxnSpLocks/>
          </p:cNvCxnSpPr>
          <p:nvPr/>
        </p:nvCxnSpPr>
        <p:spPr>
          <a:xfrm>
            <a:off x="3307321" y="3413555"/>
            <a:ext cx="2509670" cy="0"/>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8546FDF8-64DF-4A6E-B459-584762C529EB}"/>
              </a:ext>
            </a:extLst>
          </p:cNvPr>
          <p:cNvSpPr txBox="1">
            <a:spLocks/>
          </p:cNvSpPr>
          <p:nvPr/>
        </p:nvSpPr>
        <p:spPr>
          <a:xfrm>
            <a:off x="3841359" y="3013506"/>
            <a:ext cx="1975632"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Un-marked Crosswalks:</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Markings typically not present</a:t>
            </a:r>
          </a:p>
        </p:txBody>
      </p:sp>
      <p:sp>
        <p:nvSpPr>
          <p:cNvPr id="23" name="Rectangle 22">
            <a:extLst>
              <a:ext uri="{FF2B5EF4-FFF2-40B4-BE49-F238E27FC236}">
                <a16:creationId xmlns:a16="http://schemas.microsoft.com/office/drawing/2014/main" id="{D496A91B-7D27-43E4-9D65-5F86D4494A5A}"/>
              </a:ext>
            </a:extLst>
          </p:cNvPr>
          <p:cNvSpPr/>
          <p:nvPr/>
        </p:nvSpPr>
        <p:spPr>
          <a:xfrm>
            <a:off x="4343400" y="3943350"/>
            <a:ext cx="2065314"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4" name="Straight Connector 23">
            <a:extLst>
              <a:ext uri="{FF2B5EF4-FFF2-40B4-BE49-F238E27FC236}">
                <a16:creationId xmlns:a16="http://schemas.microsoft.com/office/drawing/2014/main" id="{7B181BBE-1447-401B-9E90-18F72C46E65D}"/>
              </a:ext>
            </a:extLst>
          </p:cNvPr>
          <p:cNvCxnSpPr>
            <a:cxnSpLocks/>
          </p:cNvCxnSpPr>
          <p:nvPr/>
        </p:nvCxnSpPr>
        <p:spPr>
          <a:xfrm flipH="1">
            <a:off x="4343400" y="3943350"/>
            <a:ext cx="2686050" cy="0"/>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EDC7C485-7C10-4BDA-A0C0-BCE5AC9DAF3E}"/>
              </a:ext>
            </a:extLst>
          </p:cNvPr>
          <p:cNvSpPr txBox="1">
            <a:spLocks/>
          </p:cNvSpPr>
          <p:nvPr/>
        </p:nvSpPr>
        <p:spPr>
          <a:xfrm>
            <a:off x="4343400" y="3943351"/>
            <a:ext cx="2065314"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Stop-Controlled:</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Intersection typically un-signalized</a:t>
            </a:r>
          </a:p>
        </p:txBody>
      </p:sp>
      <p:pic>
        <p:nvPicPr>
          <p:cNvPr id="27" name="Picture 4" descr="http://www.dot.state.oh.us/brand/PublishingImages/PNG/ODOT-Zephyr-DOT-White-No-Website.png">
            <a:extLst>
              <a:ext uri="{FF2B5EF4-FFF2-40B4-BE49-F238E27FC236}">
                <a16:creationId xmlns:a16="http://schemas.microsoft.com/office/drawing/2014/main" id="{9195AF18-CE76-41B4-90D0-5BF46E1416B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159C230C-7710-4295-B477-AA238BF95D50}"/>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Arterial Roads: Top Fatal Crash Types</a:t>
            </a:r>
            <a:endParaRPr lang="en-US" sz="1200" dirty="0">
              <a:solidFill>
                <a:srgbClr val="E87200"/>
              </a:solidFill>
              <a:latin typeface="B Futura Bold"/>
              <a:cs typeface="B Futura Bold"/>
            </a:endParaRPr>
          </a:p>
          <a:p>
            <a:r>
              <a:rPr lang="en-US" sz="1200" dirty="0">
                <a:solidFill>
                  <a:srgbClr val="E87200"/>
                </a:solidFill>
                <a:latin typeface="B Futura Bold"/>
                <a:cs typeface="B Futura Bold"/>
              </a:rPr>
              <a:t>Through Vehicle at an Intersection</a:t>
            </a:r>
            <a:endParaRPr lang="en-US" sz="2250" dirty="0">
              <a:solidFill>
                <a:schemeClr val="bg1"/>
              </a:solidFill>
              <a:latin typeface="B Futura Bold"/>
              <a:cs typeface="B Futura Bold"/>
            </a:endParaRPr>
          </a:p>
        </p:txBody>
      </p:sp>
    </p:spTree>
    <p:extLst>
      <p:ext uri="{BB962C8B-B14F-4D97-AF65-F5344CB8AC3E}">
        <p14:creationId xmlns:p14="http://schemas.microsoft.com/office/powerpoint/2010/main" val="20463375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pic>
        <p:nvPicPr>
          <p:cNvPr id="12" name="Picture 11">
            <a:extLst>
              <a:ext uri="{FF2B5EF4-FFF2-40B4-BE49-F238E27FC236}">
                <a16:creationId xmlns:a16="http://schemas.microsoft.com/office/drawing/2014/main" id="{D0DDF93D-85E9-4948-8125-CF055C57D1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3614" y="1404733"/>
            <a:ext cx="6174486" cy="3086100"/>
          </a:xfrm>
          <a:prstGeom prst="rect">
            <a:avLst/>
          </a:prstGeom>
        </p:spPr>
      </p:pic>
      <p:sp>
        <p:nvSpPr>
          <p:cNvPr id="13" name="Rectangle 12">
            <a:extLst>
              <a:ext uri="{FF2B5EF4-FFF2-40B4-BE49-F238E27FC236}">
                <a16:creationId xmlns:a16="http://schemas.microsoft.com/office/drawing/2014/main" id="{F8138153-F734-42EC-9379-DA7157899EDA}"/>
              </a:ext>
            </a:extLst>
          </p:cNvPr>
          <p:cNvSpPr/>
          <p:nvPr/>
        </p:nvSpPr>
        <p:spPr>
          <a:xfrm>
            <a:off x="5886450" y="2100178"/>
            <a:ext cx="1600200" cy="1614572"/>
          </a:xfrm>
          <a:prstGeom prst="rect">
            <a:avLst/>
          </a:prstGeom>
          <a:solidFill>
            <a:srgbClr val="FFFFFF">
              <a:alpha val="69804"/>
            </a:srgbClr>
          </a:solidFill>
          <a:ln w="28575">
            <a:solidFill>
              <a:srgbClr val="1328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Title 1">
            <a:extLst>
              <a:ext uri="{FF2B5EF4-FFF2-40B4-BE49-F238E27FC236}">
                <a16:creationId xmlns:a16="http://schemas.microsoft.com/office/drawing/2014/main" id="{26306B9B-531F-43A1-8FF0-6F00EBE3FC8F}"/>
              </a:ext>
            </a:extLst>
          </p:cNvPr>
          <p:cNvSpPr txBox="1">
            <a:spLocks/>
          </p:cNvSpPr>
          <p:nvPr/>
        </p:nvSpPr>
        <p:spPr>
          <a:xfrm>
            <a:off x="5961976" y="2130616"/>
            <a:ext cx="1524674" cy="148590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500" dirty="0">
                <a:solidFill>
                  <a:srgbClr val="EA7200"/>
                </a:solidFill>
                <a:latin typeface="B Futura Bold"/>
                <a:cs typeface="B Futura Bold"/>
              </a:rPr>
              <a:t>WALKING ALONG ROADWAY (17%):</a:t>
            </a:r>
          </a:p>
          <a:p>
            <a:endParaRPr lang="en-US" sz="450" dirty="0">
              <a:solidFill>
                <a:srgbClr val="132852"/>
              </a:solidFill>
              <a:latin typeface="B Futura Bold"/>
              <a:cs typeface="B Futura Bold"/>
            </a:endParaRPr>
          </a:p>
          <a:p>
            <a:r>
              <a:rPr lang="en-US" sz="1050" dirty="0">
                <a:solidFill>
                  <a:srgbClr val="132852"/>
                </a:solidFill>
                <a:latin typeface="B Futura Bold"/>
                <a:cs typeface="B Futura Bold"/>
              </a:rPr>
              <a:t>The pedestrian was walking or running along the roadway and was struck from the front or from behind by a vehicle.</a:t>
            </a:r>
          </a:p>
        </p:txBody>
      </p:sp>
      <p:sp>
        <p:nvSpPr>
          <p:cNvPr id="16" name="Oval 15">
            <a:extLst>
              <a:ext uri="{FF2B5EF4-FFF2-40B4-BE49-F238E27FC236}">
                <a16:creationId xmlns:a16="http://schemas.microsoft.com/office/drawing/2014/main" id="{57BF5CF8-CECD-404A-9461-CDF890F4E530}"/>
              </a:ext>
            </a:extLst>
          </p:cNvPr>
          <p:cNvSpPr/>
          <p:nvPr/>
        </p:nvSpPr>
        <p:spPr>
          <a:xfrm>
            <a:off x="1643590" y="3951794"/>
            <a:ext cx="377234" cy="377234"/>
          </a:xfrm>
          <a:prstGeom prst="ellipse">
            <a:avLst/>
          </a:prstGeom>
          <a:solidFill>
            <a:srgbClr val="EA7200"/>
          </a:solid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atin typeface="B Futura Bold"/>
              </a:rPr>
              <a:t>3</a:t>
            </a:r>
          </a:p>
        </p:txBody>
      </p:sp>
      <p:sp>
        <p:nvSpPr>
          <p:cNvPr id="17" name="Rectangle 16">
            <a:extLst>
              <a:ext uri="{FF2B5EF4-FFF2-40B4-BE49-F238E27FC236}">
                <a16:creationId xmlns:a16="http://schemas.microsoft.com/office/drawing/2014/main" id="{AE0D4578-3CDC-4A9D-ACDE-2508D2A73A4F}"/>
              </a:ext>
            </a:extLst>
          </p:cNvPr>
          <p:cNvSpPr/>
          <p:nvPr/>
        </p:nvSpPr>
        <p:spPr>
          <a:xfrm>
            <a:off x="2367768" y="1543050"/>
            <a:ext cx="1975632"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8" name="Straight Connector 17">
            <a:extLst>
              <a:ext uri="{FF2B5EF4-FFF2-40B4-BE49-F238E27FC236}">
                <a16:creationId xmlns:a16="http://schemas.microsoft.com/office/drawing/2014/main" id="{D3FB87C4-DC99-424E-BC35-A4CC5FF1B517}"/>
              </a:ext>
            </a:extLst>
          </p:cNvPr>
          <p:cNvCxnSpPr>
            <a:cxnSpLocks/>
          </p:cNvCxnSpPr>
          <p:nvPr/>
        </p:nvCxnSpPr>
        <p:spPr>
          <a:xfrm flipV="1">
            <a:off x="4343400" y="1543050"/>
            <a:ext cx="0" cy="587567"/>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95DA95D7-B313-4E7B-9ABA-C5987384F7D2}"/>
              </a:ext>
            </a:extLst>
          </p:cNvPr>
          <p:cNvSpPr txBox="1">
            <a:spLocks/>
          </p:cNvSpPr>
          <p:nvPr/>
        </p:nvSpPr>
        <p:spPr>
          <a:xfrm>
            <a:off x="2367768" y="1543051"/>
            <a:ext cx="1975632"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Lack of Sidewalks:</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70% along no sidewalk segments</a:t>
            </a:r>
          </a:p>
        </p:txBody>
      </p:sp>
      <p:sp>
        <p:nvSpPr>
          <p:cNvPr id="20" name="Rectangle 19">
            <a:extLst>
              <a:ext uri="{FF2B5EF4-FFF2-40B4-BE49-F238E27FC236}">
                <a16:creationId xmlns:a16="http://schemas.microsoft.com/office/drawing/2014/main" id="{0DE271D5-2908-4C42-BF35-1FCE5782AA1B}"/>
              </a:ext>
            </a:extLst>
          </p:cNvPr>
          <p:cNvSpPr/>
          <p:nvPr/>
        </p:nvSpPr>
        <p:spPr>
          <a:xfrm>
            <a:off x="2361438" y="3585754"/>
            <a:ext cx="1975632" cy="57882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21" name="Straight Connector 20">
            <a:extLst>
              <a:ext uri="{FF2B5EF4-FFF2-40B4-BE49-F238E27FC236}">
                <a16:creationId xmlns:a16="http://schemas.microsoft.com/office/drawing/2014/main" id="{5DB16E16-A754-4D82-93ED-834F3D549B86}"/>
              </a:ext>
            </a:extLst>
          </p:cNvPr>
          <p:cNvCxnSpPr>
            <a:cxnSpLocks/>
          </p:cNvCxnSpPr>
          <p:nvPr/>
        </p:nvCxnSpPr>
        <p:spPr>
          <a:xfrm flipH="1">
            <a:off x="2361438" y="4164576"/>
            <a:ext cx="2610612" cy="0"/>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A75143B7-307F-4037-B7D6-A7760949DFF7}"/>
              </a:ext>
            </a:extLst>
          </p:cNvPr>
          <p:cNvSpPr txBox="1">
            <a:spLocks/>
          </p:cNvSpPr>
          <p:nvPr/>
        </p:nvSpPr>
        <p:spPr>
          <a:xfrm>
            <a:off x="2361438" y="3585755"/>
            <a:ext cx="1975632" cy="556006"/>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4-Lane Arterials:</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Majority of crashes occurred on 4-lane Arterials</a:t>
            </a:r>
          </a:p>
        </p:txBody>
      </p:sp>
      <p:sp>
        <p:nvSpPr>
          <p:cNvPr id="23" name="Rectangle 22">
            <a:extLst>
              <a:ext uri="{FF2B5EF4-FFF2-40B4-BE49-F238E27FC236}">
                <a16:creationId xmlns:a16="http://schemas.microsoft.com/office/drawing/2014/main" id="{1BA020B1-1B4B-4055-9B5C-B9F9BA66AC82}"/>
              </a:ext>
            </a:extLst>
          </p:cNvPr>
          <p:cNvSpPr/>
          <p:nvPr/>
        </p:nvSpPr>
        <p:spPr>
          <a:xfrm>
            <a:off x="1993999" y="2105607"/>
            <a:ext cx="1975632" cy="4000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cxnSp>
        <p:nvCxnSpPr>
          <p:cNvPr id="24" name="Straight Connector 23">
            <a:extLst>
              <a:ext uri="{FF2B5EF4-FFF2-40B4-BE49-F238E27FC236}">
                <a16:creationId xmlns:a16="http://schemas.microsoft.com/office/drawing/2014/main" id="{1E8F9E2D-56AA-4313-8AF5-6138048A4A99}"/>
              </a:ext>
            </a:extLst>
          </p:cNvPr>
          <p:cNvCxnSpPr>
            <a:cxnSpLocks/>
          </p:cNvCxnSpPr>
          <p:nvPr/>
        </p:nvCxnSpPr>
        <p:spPr>
          <a:xfrm flipV="1">
            <a:off x="1993999" y="2100178"/>
            <a:ext cx="0" cy="587567"/>
          </a:xfrm>
          <a:prstGeom prst="line">
            <a:avLst/>
          </a:prstGeom>
          <a:ln w="28575">
            <a:solidFill>
              <a:srgbClr val="E87200"/>
            </a:solidFill>
            <a:headEnd type="oval" w="lg" len="lg"/>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8BED540E-C472-4AFD-B046-8BE58CC46826}"/>
              </a:ext>
            </a:extLst>
          </p:cNvPr>
          <p:cNvSpPr txBox="1">
            <a:spLocks/>
          </p:cNvSpPr>
          <p:nvPr/>
        </p:nvSpPr>
        <p:spPr>
          <a:xfrm>
            <a:off x="1993999" y="2105608"/>
            <a:ext cx="1975632" cy="377234"/>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solidFill>
                  <a:srgbClr val="EA7200"/>
                </a:solidFill>
                <a:latin typeface="B Futura Bold"/>
                <a:cs typeface="B Futura Bold"/>
              </a:rPr>
              <a:t>Dark Conditions:</a:t>
            </a:r>
          </a:p>
          <a:p>
            <a:endParaRPr lang="en-US" sz="150" dirty="0">
              <a:solidFill>
                <a:srgbClr val="132852"/>
              </a:solidFill>
              <a:latin typeface="B Futura Bold"/>
              <a:cs typeface="B Futura Bold"/>
            </a:endParaRPr>
          </a:p>
          <a:p>
            <a:r>
              <a:rPr lang="en-US" sz="1050" dirty="0">
                <a:solidFill>
                  <a:srgbClr val="132852"/>
                </a:solidFill>
                <a:latin typeface="B Futura Bold"/>
                <a:cs typeface="B Futura Bold"/>
              </a:rPr>
              <a:t>88% occurred at night</a:t>
            </a:r>
          </a:p>
        </p:txBody>
      </p:sp>
      <p:pic>
        <p:nvPicPr>
          <p:cNvPr id="27" name="Picture 4" descr="http://www.dot.state.oh.us/brand/PublishingImages/PNG/ODOT-Zephyr-DOT-White-No-Website.png">
            <a:extLst>
              <a:ext uri="{FF2B5EF4-FFF2-40B4-BE49-F238E27FC236}">
                <a16:creationId xmlns:a16="http://schemas.microsoft.com/office/drawing/2014/main" id="{0B1FC5DA-8E88-41D2-A36B-B8D54D9E308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E8759DA3-9A06-4310-88CC-039ADC1FDB70}"/>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Arterial Roads: Top Fatal Crash Types</a:t>
            </a:r>
          </a:p>
          <a:p>
            <a:r>
              <a:rPr lang="en-US" sz="1200" dirty="0">
                <a:solidFill>
                  <a:srgbClr val="EA7200"/>
                </a:solidFill>
                <a:latin typeface="B Futura Bold"/>
                <a:cs typeface="B Futura Bold"/>
              </a:rPr>
              <a:t>Walking Along the Roadway</a:t>
            </a:r>
          </a:p>
        </p:txBody>
      </p:sp>
    </p:spTree>
    <p:extLst>
      <p:ext uri="{BB962C8B-B14F-4D97-AF65-F5344CB8AC3E}">
        <p14:creationId xmlns:p14="http://schemas.microsoft.com/office/powerpoint/2010/main" val="3068030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E39AC2-EBCC-4CBC-8A32-4E62B28AF785}"/>
              </a:ext>
            </a:extLst>
          </p:cNvPr>
          <p:cNvSpPr/>
          <p:nvPr/>
        </p:nvSpPr>
        <p:spPr>
          <a:xfrm>
            <a:off x="1331691" y="204732"/>
            <a:ext cx="6496343" cy="4520368"/>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4" name="Rectangle 3">
            <a:extLst>
              <a:ext uri="{FF2B5EF4-FFF2-40B4-BE49-F238E27FC236}">
                <a16:creationId xmlns:a16="http://schemas.microsoft.com/office/drawing/2014/main" id="{DFC04CA3-2516-4CDA-B4E3-018034C6F27A}"/>
              </a:ext>
            </a:extLst>
          </p:cNvPr>
          <p:cNvSpPr/>
          <p:nvPr/>
        </p:nvSpPr>
        <p:spPr>
          <a:xfrm>
            <a:off x="1331691" y="4669605"/>
            <a:ext cx="6496343" cy="240883"/>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8" name="Title 1">
            <a:extLst>
              <a:ext uri="{FF2B5EF4-FFF2-40B4-BE49-F238E27FC236}">
                <a16:creationId xmlns:a16="http://schemas.microsoft.com/office/drawing/2014/main" id="{D8EF830B-BC0D-436C-9676-FA03E85BFD9C}"/>
              </a:ext>
            </a:extLst>
          </p:cNvPr>
          <p:cNvSpPr txBox="1">
            <a:spLocks/>
          </p:cNvSpPr>
          <p:nvPr/>
        </p:nvSpPr>
        <p:spPr>
          <a:xfrm>
            <a:off x="1828800" y="1335660"/>
            <a:ext cx="6172200" cy="857250"/>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3600" dirty="0">
                <a:solidFill>
                  <a:schemeClr val="bg1"/>
                </a:solidFill>
                <a:latin typeface="Trebuchet MS" panose="020B0603020202020204" pitchFamily="34" charset="0"/>
                <a:ea typeface="Lato Heavy" panose="020F0502020204030203" pitchFamily="34" charset="0"/>
                <a:cs typeface="Gotham Book" pitchFamily="50" charset="0"/>
              </a:rPr>
              <a:t>Program Overview</a:t>
            </a:r>
            <a:endParaRPr lang="en-US" sz="3600" dirty="0">
              <a:solidFill>
                <a:schemeClr val="bg1"/>
              </a:solidFill>
              <a:latin typeface="Trebuchet MS" panose="020B0603020202020204" pitchFamily="34" charset="0"/>
              <a:ea typeface="Lato Heavy" panose="020F0502020204030203" pitchFamily="34" charset="0"/>
              <a:cs typeface="Lato Heavy" panose="020F0502020204030203" pitchFamily="34" charset="0"/>
            </a:endParaRPr>
          </a:p>
        </p:txBody>
      </p:sp>
      <p:sp>
        <p:nvSpPr>
          <p:cNvPr id="14" name="AutoShape 4" descr="Image result for Ohio PNG">
            <a:extLst>
              <a:ext uri="{FF2B5EF4-FFF2-40B4-BE49-F238E27FC236}">
                <a16:creationId xmlns:a16="http://schemas.microsoft.com/office/drawing/2014/main" id="{7222CC2D-D251-48AC-A9B0-85117EC029D2}"/>
              </a:ext>
            </a:extLst>
          </p:cNvPr>
          <p:cNvSpPr>
            <a:spLocks noChangeAspect="1" noChangeArrowheads="1"/>
          </p:cNvSpPr>
          <p:nvPr/>
        </p:nvSpPr>
        <p:spPr bwMode="auto">
          <a:xfrm>
            <a:off x="3289698" y="1132285"/>
            <a:ext cx="2564606" cy="28789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13"/>
          </a:p>
        </p:txBody>
      </p:sp>
      <p:grpSp>
        <p:nvGrpSpPr>
          <p:cNvPr id="196" name="Group 195">
            <a:extLst>
              <a:ext uri="{FF2B5EF4-FFF2-40B4-BE49-F238E27FC236}">
                <a16:creationId xmlns:a16="http://schemas.microsoft.com/office/drawing/2014/main" id="{CCA3184B-D14C-4AC8-B37A-845832C8ABA2}"/>
              </a:ext>
            </a:extLst>
          </p:cNvPr>
          <p:cNvGrpSpPr/>
          <p:nvPr/>
        </p:nvGrpSpPr>
        <p:grpSpPr>
          <a:xfrm>
            <a:off x="4634234" y="4444894"/>
            <a:ext cx="3169393" cy="231836"/>
            <a:chOff x="140240" y="6248324"/>
            <a:chExt cx="5779040" cy="309115"/>
          </a:xfrm>
        </p:grpSpPr>
        <p:sp>
          <p:nvSpPr>
            <p:cNvPr id="198" name="Flowchart: Data 197">
              <a:extLst>
                <a:ext uri="{FF2B5EF4-FFF2-40B4-BE49-F238E27FC236}">
                  <a16:creationId xmlns:a16="http://schemas.microsoft.com/office/drawing/2014/main" id="{1B8B1133-D64A-476F-A3A3-1E58F6FA12FA}"/>
                </a:ext>
              </a:extLst>
            </p:cNvPr>
            <p:cNvSpPr/>
            <p:nvPr/>
          </p:nvSpPr>
          <p:spPr>
            <a:xfrm>
              <a:off x="5588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9" name="Flowchart: Data 198">
              <a:extLst>
                <a:ext uri="{FF2B5EF4-FFF2-40B4-BE49-F238E27FC236}">
                  <a16:creationId xmlns:a16="http://schemas.microsoft.com/office/drawing/2014/main" id="{31F95096-8939-4FCF-937A-E33F6FB1A8AA}"/>
                </a:ext>
              </a:extLst>
            </p:cNvPr>
            <p:cNvSpPr/>
            <p:nvPr/>
          </p:nvSpPr>
          <p:spPr>
            <a:xfrm>
              <a:off x="5169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0" name="Flowchart: Data 199">
              <a:extLst>
                <a:ext uri="{FF2B5EF4-FFF2-40B4-BE49-F238E27FC236}">
                  <a16:creationId xmlns:a16="http://schemas.microsoft.com/office/drawing/2014/main" id="{224C5991-12BB-4602-9320-DCDCEC52760D}"/>
                </a:ext>
              </a:extLst>
            </p:cNvPr>
            <p:cNvSpPr/>
            <p:nvPr/>
          </p:nvSpPr>
          <p:spPr>
            <a:xfrm>
              <a:off x="47503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1" name="Flowchart: Data 200">
              <a:extLst>
                <a:ext uri="{FF2B5EF4-FFF2-40B4-BE49-F238E27FC236}">
                  <a16:creationId xmlns:a16="http://schemas.microsoft.com/office/drawing/2014/main" id="{BC953C5C-4F6D-48F5-A1CB-47D61AE9DF39}"/>
                </a:ext>
              </a:extLst>
            </p:cNvPr>
            <p:cNvSpPr/>
            <p:nvPr/>
          </p:nvSpPr>
          <p:spPr>
            <a:xfrm>
              <a:off x="43312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2" name="Flowchart: Data 201">
              <a:extLst>
                <a:ext uri="{FF2B5EF4-FFF2-40B4-BE49-F238E27FC236}">
                  <a16:creationId xmlns:a16="http://schemas.microsoft.com/office/drawing/2014/main" id="{54ED344F-9233-41F7-92C9-0A52FBFA7266}"/>
                </a:ext>
              </a:extLst>
            </p:cNvPr>
            <p:cNvSpPr/>
            <p:nvPr/>
          </p:nvSpPr>
          <p:spPr>
            <a:xfrm>
              <a:off x="39121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3" name="Flowchart: Data 202">
              <a:extLst>
                <a:ext uri="{FF2B5EF4-FFF2-40B4-BE49-F238E27FC236}">
                  <a16:creationId xmlns:a16="http://schemas.microsoft.com/office/drawing/2014/main" id="{2C393FD1-2981-4000-BC6C-EF5C2DAC8925}"/>
                </a:ext>
              </a:extLst>
            </p:cNvPr>
            <p:cNvSpPr/>
            <p:nvPr/>
          </p:nvSpPr>
          <p:spPr>
            <a:xfrm>
              <a:off x="34930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4" name="Flowchart: Data 203">
              <a:extLst>
                <a:ext uri="{FF2B5EF4-FFF2-40B4-BE49-F238E27FC236}">
                  <a16:creationId xmlns:a16="http://schemas.microsoft.com/office/drawing/2014/main" id="{9C28C550-EA0D-4C86-8D84-007F98734E69}"/>
                </a:ext>
              </a:extLst>
            </p:cNvPr>
            <p:cNvSpPr/>
            <p:nvPr/>
          </p:nvSpPr>
          <p:spPr>
            <a:xfrm>
              <a:off x="30739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5" name="Flowchart: Data 204">
              <a:extLst>
                <a:ext uri="{FF2B5EF4-FFF2-40B4-BE49-F238E27FC236}">
                  <a16:creationId xmlns:a16="http://schemas.microsoft.com/office/drawing/2014/main" id="{5239EEC9-7F19-4DCE-B4A9-EFF5B70EA042}"/>
                </a:ext>
              </a:extLst>
            </p:cNvPr>
            <p:cNvSpPr/>
            <p:nvPr/>
          </p:nvSpPr>
          <p:spPr>
            <a:xfrm>
              <a:off x="26548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6" name="Flowchart: Data 205">
              <a:extLst>
                <a:ext uri="{FF2B5EF4-FFF2-40B4-BE49-F238E27FC236}">
                  <a16:creationId xmlns:a16="http://schemas.microsoft.com/office/drawing/2014/main" id="{6F4E837C-EADF-4CD5-95B7-D7827882B42C}"/>
                </a:ext>
              </a:extLst>
            </p:cNvPr>
            <p:cNvSpPr/>
            <p:nvPr/>
          </p:nvSpPr>
          <p:spPr>
            <a:xfrm>
              <a:off x="22357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7" name="Flowchart: Data 206">
              <a:extLst>
                <a:ext uri="{FF2B5EF4-FFF2-40B4-BE49-F238E27FC236}">
                  <a16:creationId xmlns:a16="http://schemas.microsoft.com/office/drawing/2014/main" id="{FFB74502-821D-41E5-A0E9-93F497DDD9A6}"/>
                </a:ext>
              </a:extLst>
            </p:cNvPr>
            <p:cNvSpPr/>
            <p:nvPr/>
          </p:nvSpPr>
          <p:spPr>
            <a:xfrm>
              <a:off x="18166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8" name="Flowchart: Data 207">
              <a:extLst>
                <a:ext uri="{FF2B5EF4-FFF2-40B4-BE49-F238E27FC236}">
                  <a16:creationId xmlns:a16="http://schemas.microsoft.com/office/drawing/2014/main" id="{C7198E08-07F4-4903-B37E-EA16EBBA76D8}"/>
                </a:ext>
              </a:extLst>
            </p:cNvPr>
            <p:cNvSpPr/>
            <p:nvPr/>
          </p:nvSpPr>
          <p:spPr>
            <a:xfrm>
              <a:off x="1397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9" name="Flowchart: Data 208">
              <a:extLst>
                <a:ext uri="{FF2B5EF4-FFF2-40B4-BE49-F238E27FC236}">
                  <a16:creationId xmlns:a16="http://schemas.microsoft.com/office/drawing/2014/main" id="{EFD689A7-A786-48DB-9C79-0AA9B7A96442}"/>
                </a:ext>
              </a:extLst>
            </p:cNvPr>
            <p:cNvSpPr/>
            <p:nvPr/>
          </p:nvSpPr>
          <p:spPr>
            <a:xfrm>
              <a:off x="978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0" name="Flowchart: Data 209">
              <a:extLst>
                <a:ext uri="{FF2B5EF4-FFF2-40B4-BE49-F238E27FC236}">
                  <a16:creationId xmlns:a16="http://schemas.microsoft.com/office/drawing/2014/main" id="{873F7B48-454E-4969-A0A8-E46806BC2EEA}"/>
                </a:ext>
              </a:extLst>
            </p:cNvPr>
            <p:cNvSpPr/>
            <p:nvPr/>
          </p:nvSpPr>
          <p:spPr>
            <a:xfrm>
              <a:off x="5593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1" name="Flowchart: Data 210">
              <a:extLst>
                <a:ext uri="{FF2B5EF4-FFF2-40B4-BE49-F238E27FC236}">
                  <a16:creationId xmlns:a16="http://schemas.microsoft.com/office/drawing/2014/main" id="{2C1A9756-69B6-41D0-83AC-C0327A001746}"/>
                </a:ext>
              </a:extLst>
            </p:cNvPr>
            <p:cNvSpPr/>
            <p:nvPr/>
          </p:nvSpPr>
          <p:spPr>
            <a:xfrm>
              <a:off x="1402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243" name="Title 1">
            <a:extLst>
              <a:ext uri="{FF2B5EF4-FFF2-40B4-BE49-F238E27FC236}">
                <a16:creationId xmlns:a16="http://schemas.microsoft.com/office/drawing/2014/main" id="{6FE6797F-1FBC-436D-BA81-5B18E1EB9B3F}"/>
              </a:ext>
            </a:extLst>
          </p:cNvPr>
          <p:cNvSpPr txBox="1">
            <a:spLocks/>
          </p:cNvSpPr>
          <p:nvPr/>
        </p:nvSpPr>
        <p:spPr>
          <a:xfrm>
            <a:off x="1869696" y="2051870"/>
            <a:ext cx="44577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500" dirty="0">
                <a:solidFill>
                  <a:srgbClr val="1F2A44"/>
                </a:solidFill>
                <a:latin typeface="Trebuchet MS" panose="020B0603020202020204" pitchFamily="34" charset="0"/>
                <a:ea typeface="Lato Medium" panose="020F0502020204030203" pitchFamily="34" charset="0"/>
                <a:cs typeface="Gotham Book" pitchFamily="50" charset="0"/>
              </a:rPr>
              <a:t>Program Overview + Process</a:t>
            </a:r>
            <a:endParaRPr lang="en-US" sz="1500" dirty="0">
              <a:solidFill>
                <a:srgbClr val="061D45"/>
              </a:solidFill>
            </a:endParaRPr>
          </a:p>
        </p:txBody>
      </p:sp>
      <p:pic>
        <p:nvPicPr>
          <p:cNvPr id="54" name="Picture 53">
            <a:extLst>
              <a:ext uri="{FF2B5EF4-FFF2-40B4-BE49-F238E27FC236}">
                <a16:creationId xmlns:a16="http://schemas.microsoft.com/office/drawing/2014/main" id="{E9DE2A46-7ADB-4EA8-B87A-187021CB7E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0816" y="2802250"/>
            <a:ext cx="803156" cy="1757345"/>
          </a:xfrm>
          <a:prstGeom prst="rect">
            <a:avLst/>
          </a:prstGeom>
        </p:spPr>
      </p:pic>
      <p:pic>
        <p:nvPicPr>
          <p:cNvPr id="55" name="Picture 54">
            <a:extLst>
              <a:ext uri="{FF2B5EF4-FFF2-40B4-BE49-F238E27FC236}">
                <a16:creationId xmlns:a16="http://schemas.microsoft.com/office/drawing/2014/main" id="{7FC4B949-9050-43D0-BB4A-D2637E9B56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71028" y="2857054"/>
            <a:ext cx="1072437" cy="1757345"/>
          </a:xfrm>
          <a:prstGeom prst="rect">
            <a:avLst/>
          </a:prstGeom>
        </p:spPr>
      </p:pic>
      <p:grpSp>
        <p:nvGrpSpPr>
          <p:cNvPr id="59" name="Group 58">
            <a:extLst>
              <a:ext uri="{FF2B5EF4-FFF2-40B4-BE49-F238E27FC236}">
                <a16:creationId xmlns:a16="http://schemas.microsoft.com/office/drawing/2014/main" id="{6616AC9B-33D5-4182-B42E-482147986BD1}"/>
              </a:ext>
            </a:extLst>
          </p:cNvPr>
          <p:cNvGrpSpPr/>
          <p:nvPr/>
        </p:nvGrpSpPr>
        <p:grpSpPr>
          <a:xfrm>
            <a:off x="1430265" y="4444894"/>
            <a:ext cx="3169393" cy="231836"/>
            <a:chOff x="140240" y="6248324"/>
            <a:chExt cx="5779040" cy="309115"/>
          </a:xfrm>
        </p:grpSpPr>
        <p:sp>
          <p:nvSpPr>
            <p:cNvPr id="60" name="Flowchart: Data 59">
              <a:extLst>
                <a:ext uri="{FF2B5EF4-FFF2-40B4-BE49-F238E27FC236}">
                  <a16:creationId xmlns:a16="http://schemas.microsoft.com/office/drawing/2014/main" id="{3840CF77-B320-4714-9834-8410AD517A98}"/>
                </a:ext>
              </a:extLst>
            </p:cNvPr>
            <p:cNvSpPr/>
            <p:nvPr/>
          </p:nvSpPr>
          <p:spPr>
            <a:xfrm>
              <a:off x="5588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1" name="Flowchart: Data 60">
              <a:extLst>
                <a:ext uri="{FF2B5EF4-FFF2-40B4-BE49-F238E27FC236}">
                  <a16:creationId xmlns:a16="http://schemas.microsoft.com/office/drawing/2014/main" id="{06229C53-9465-4935-ADDB-2D175D905254}"/>
                </a:ext>
              </a:extLst>
            </p:cNvPr>
            <p:cNvSpPr/>
            <p:nvPr/>
          </p:nvSpPr>
          <p:spPr>
            <a:xfrm>
              <a:off x="5169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2" name="Flowchart: Data 61">
              <a:extLst>
                <a:ext uri="{FF2B5EF4-FFF2-40B4-BE49-F238E27FC236}">
                  <a16:creationId xmlns:a16="http://schemas.microsoft.com/office/drawing/2014/main" id="{039EB897-73CC-4F5E-9BAB-6848C3F30376}"/>
                </a:ext>
              </a:extLst>
            </p:cNvPr>
            <p:cNvSpPr/>
            <p:nvPr/>
          </p:nvSpPr>
          <p:spPr>
            <a:xfrm>
              <a:off x="47503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3" name="Flowchart: Data 62">
              <a:extLst>
                <a:ext uri="{FF2B5EF4-FFF2-40B4-BE49-F238E27FC236}">
                  <a16:creationId xmlns:a16="http://schemas.microsoft.com/office/drawing/2014/main" id="{A3D9F71B-5314-4293-9075-FD6FF18E661C}"/>
                </a:ext>
              </a:extLst>
            </p:cNvPr>
            <p:cNvSpPr/>
            <p:nvPr/>
          </p:nvSpPr>
          <p:spPr>
            <a:xfrm>
              <a:off x="43312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4" name="Flowchart: Data 63">
              <a:extLst>
                <a:ext uri="{FF2B5EF4-FFF2-40B4-BE49-F238E27FC236}">
                  <a16:creationId xmlns:a16="http://schemas.microsoft.com/office/drawing/2014/main" id="{662843DF-5F3F-4810-B017-2B71E5F9BA92}"/>
                </a:ext>
              </a:extLst>
            </p:cNvPr>
            <p:cNvSpPr/>
            <p:nvPr/>
          </p:nvSpPr>
          <p:spPr>
            <a:xfrm>
              <a:off x="39121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5" name="Flowchart: Data 64">
              <a:extLst>
                <a:ext uri="{FF2B5EF4-FFF2-40B4-BE49-F238E27FC236}">
                  <a16:creationId xmlns:a16="http://schemas.microsoft.com/office/drawing/2014/main" id="{2C5B9184-A0CF-45BA-A6FB-6B3E1C2D8BB1}"/>
                </a:ext>
              </a:extLst>
            </p:cNvPr>
            <p:cNvSpPr/>
            <p:nvPr/>
          </p:nvSpPr>
          <p:spPr>
            <a:xfrm>
              <a:off x="34930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6" name="Flowchart: Data 65">
              <a:extLst>
                <a:ext uri="{FF2B5EF4-FFF2-40B4-BE49-F238E27FC236}">
                  <a16:creationId xmlns:a16="http://schemas.microsoft.com/office/drawing/2014/main" id="{712EEFC8-2538-4E04-AAB5-DBEFC01875AC}"/>
                </a:ext>
              </a:extLst>
            </p:cNvPr>
            <p:cNvSpPr/>
            <p:nvPr/>
          </p:nvSpPr>
          <p:spPr>
            <a:xfrm>
              <a:off x="30739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7" name="Flowchart: Data 66">
              <a:extLst>
                <a:ext uri="{FF2B5EF4-FFF2-40B4-BE49-F238E27FC236}">
                  <a16:creationId xmlns:a16="http://schemas.microsoft.com/office/drawing/2014/main" id="{C0229049-AC40-4007-B1C6-06E7A663401D}"/>
                </a:ext>
              </a:extLst>
            </p:cNvPr>
            <p:cNvSpPr/>
            <p:nvPr/>
          </p:nvSpPr>
          <p:spPr>
            <a:xfrm>
              <a:off x="26548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8" name="Flowchart: Data 67">
              <a:extLst>
                <a:ext uri="{FF2B5EF4-FFF2-40B4-BE49-F238E27FC236}">
                  <a16:creationId xmlns:a16="http://schemas.microsoft.com/office/drawing/2014/main" id="{3B72742E-2B41-469D-8119-A243C4E0B613}"/>
                </a:ext>
              </a:extLst>
            </p:cNvPr>
            <p:cNvSpPr/>
            <p:nvPr/>
          </p:nvSpPr>
          <p:spPr>
            <a:xfrm>
              <a:off x="22357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9" name="Flowchart: Data 68">
              <a:extLst>
                <a:ext uri="{FF2B5EF4-FFF2-40B4-BE49-F238E27FC236}">
                  <a16:creationId xmlns:a16="http://schemas.microsoft.com/office/drawing/2014/main" id="{40E8FE6A-C9DF-4EF9-8711-A6B0103EB211}"/>
                </a:ext>
              </a:extLst>
            </p:cNvPr>
            <p:cNvSpPr/>
            <p:nvPr/>
          </p:nvSpPr>
          <p:spPr>
            <a:xfrm>
              <a:off x="18166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0" name="Flowchart: Data 69">
              <a:extLst>
                <a:ext uri="{FF2B5EF4-FFF2-40B4-BE49-F238E27FC236}">
                  <a16:creationId xmlns:a16="http://schemas.microsoft.com/office/drawing/2014/main" id="{DDC5D263-C4F8-44D8-8BED-2F850281E0DB}"/>
                </a:ext>
              </a:extLst>
            </p:cNvPr>
            <p:cNvSpPr/>
            <p:nvPr/>
          </p:nvSpPr>
          <p:spPr>
            <a:xfrm>
              <a:off x="13975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1" name="Flowchart: Data 70">
              <a:extLst>
                <a:ext uri="{FF2B5EF4-FFF2-40B4-BE49-F238E27FC236}">
                  <a16:creationId xmlns:a16="http://schemas.microsoft.com/office/drawing/2014/main" id="{21843A93-D358-4042-B452-E46B3A9BE3AB}"/>
                </a:ext>
              </a:extLst>
            </p:cNvPr>
            <p:cNvSpPr/>
            <p:nvPr/>
          </p:nvSpPr>
          <p:spPr>
            <a:xfrm>
              <a:off x="978440" y="6248324"/>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2" name="Flowchart: Data 71">
              <a:extLst>
                <a:ext uri="{FF2B5EF4-FFF2-40B4-BE49-F238E27FC236}">
                  <a16:creationId xmlns:a16="http://schemas.microsoft.com/office/drawing/2014/main" id="{CB93CD49-EF32-44A9-810A-2B7A91EA0FE1}"/>
                </a:ext>
              </a:extLst>
            </p:cNvPr>
            <p:cNvSpPr/>
            <p:nvPr/>
          </p:nvSpPr>
          <p:spPr>
            <a:xfrm>
              <a:off x="5593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3" name="Flowchart: Data 72">
              <a:extLst>
                <a:ext uri="{FF2B5EF4-FFF2-40B4-BE49-F238E27FC236}">
                  <a16:creationId xmlns:a16="http://schemas.microsoft.com/office/drawing/2014/main" id="{2D8BA33A-7431-49B7-BCFF-1C4C85F1B654}"/>
                </a:ext>
              </a:extLst>
            </p:cNvPr>
            <p:cNvSpPr/>
            <p:nvPr/>
          </p:nvSpPr>
          <p:spPr>
            <a:xfrm>
              <a:off x="140240" y="6252103"/>
              <a:ext cx="330740" cy="305336"/>
            </a:xfrm>
            <a:prstGeom prst="flowChartInputOutpu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41" name="Picture 40">
            <a:extLst>
              <a:ext uri="{FF2B5EF4-FFF2-40B4-BE49-F238E27FC236}">
                <a16:creationId xmlns:a16="http://schemas.microsoft.com/office/drawing/2014/main" id="{C783C47C-23D9-4A3F-A582-510BFA96AF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61027" y="375272"/>
            <a:ext cx="1501904" cy="307663"/>
          </a:xfrm>
          <a:prstGeom prst="rect">
            <a:avLst/>
          </a:prstGeom>
        </p:spPr>
      </p:pic>
    </p:spTree>
    <p:extLst>
      <p:ext uri="{BB962C8B-B14F-4D97-AF65-F5344CB8AC3E}">
        <p14:creationId xmlns:p14="http://schemas.microsoft.com/office/powerpoint/2010/main" val="1622738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36" name="Picture 35">
            <a:extLst>
              <a:ext uri="{FF2B5EF4-FFF2-40B4-BE49-F238E27FC236}">
                <a16:creationId xmlns:a16="http://schemas.microsoft.com/office/drawing/2014/main" id="{65DB7CD9-7BE7-4F81-B668-F3A7CF2A1922}"/>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148124" y="1344147"/>
            <a:ext cx="1483517" cy="3246007"/>
          </a:xfrm>
          <a:prstGeom prst="rect">
            <a:avLst/>
          </a:prstGeom>
        </p:spPr>
      </p:pic>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685405" y="1305738"/>
            <a:ext cx="4482639"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PURPOSE:</a:t>
            </a:r>
          </a:p>
          <a:p>
            <a:pPr lvl="1"/>
            <a:r>
              <a:rPr lang="en-US" sz="1500" i="1" dirty="0">
                <a:solidFill>
                  <a:schemeClr val="tx1">
                    <a:lumMod val="75000"/>
                    <a:lumOff val="25000"/>
                  </a:schemeClr>
                </a:solidFill>
              </a:rPr>
              <a:t>This program provides eligible </a:t>
            </a:r>
            <a:r>
              <a:rPr lang="en-US" sz="1500" i="1" u="sng" dirty="0">
                <a:solidFill>
                  <a:schemeClr val="tx1">
                    <a:lumMod val="75000"/>
                    <a:lumOff val="25000"/>
                  </a:schemeClr>
                </a:solidFill>
              </a:rPr>
              <a:t>high-risk jurisdictions</a:t>
            </a:r>
            <a:r>
              <a:rPr lang="en-US" sz="1500" i="1" dirty="0">
                <a:solidFill>
                  <a:schemeClr val="tx1">
                    <a:lumMod val="75000"/>
                    <a:lumOff val="25000"/>
                  </a:schemeClr>
                </a:solidFill>
              </a:rPr>
              <a:t> funding &amp; assistance to implement proven </a:t>
            </a:r>
            <a:r>
              <a:rPr lang="en-US" sz="1500" i="1" u="sng" dirty="0">
                <a:solidFill>
                  <a:schemeClr val="tx1">
                    <a:lumMod val="75000"/>
                    <a:lumOff val="25000"/>
                  </a:schemeClr>
                </a:solidFill>
              </a:rPr>
              <a:t>low-to-medium cost pedestrian safety countermeasures</a:t>
            </a:r>
            <a:r>
              <a:rPr lang="en-US" sz="1500" i="1" dirty="0">
                <a:solidFill>
                  <a:schemeClr val="tx1">
                    <a:lumMod val="75000"/>
                    <a:lumOff val="25000"/>
                  </a:schemeClr>
                </a:solidFill>
              </a:rPr>
              <a:t> along </a:t>
            </a:r>
            <a:r>
              <a:rPr lang="en-US" sz="1500" i="1" u="sng" dirty="0">
                <a:solidFill>
                  <a:schemeClr val="tx1">
                    <a:lumMod val="75000"/>
                    <a:lumOff val="25000"/>
                  </a:schemeClr>
                </a:solidFill>
              </a:rPr>
              <a:t>high-risk facilities.</a:t>
            </a:r>
          </a:p>
          <a:p>
            <a:r>
              <a:rPr lang="en-US" sz="1500" dirty="0">
                <a:solidFill>
                  <a:schemeClr val="tx1">
                    <a:lumMod val="75000"/>
                    <a:lumOff val="25000"/>
                  </a:schemeClr>
                </a:solidFill>
              </a:rPr>
              <a:t>FUNDING:</a:t>
            </a:r>
          </a:p>
          <a:p>
            <a:pPr lvl="1"/>
            <a:r>
              <a:rPr lang="en-US" sz="1500" i="1" dirty="0">
                <a:solidFill>
                  <a:schemeClr val="tx1">
                    <a:lumMod val="75000"/>
                    <a:lumOff val="25000"/>
                  </a:schemeClr>
                </a:solidFill>
              </a:rPr>
              <a:t>$10 Million in Construction ($750K – $2.5M per participant)</a:t>
            </a:r>
          </a:p>
          <a:p>
            <a:r>
              <a:rPr lang="en-US" sz="1500" dirty="0">
                <a:solidFill>
                  <a:schemeClr val="tx1">
                    <a:lumMod val="75000"/>
                    <a:lumOff val="25000"/>
                  </a:schemeClr>
                </a:solidFill>
              </a:rPr>
              <a:t>TIMELINE:</a:t>
            </a:r>
          </a:p>
          <a:p>
            <a:pPr lvl="1"/>
            <a:r>
              <a:rPr lang="en-US" sz="1500" i="1" dirty="0">
                <a:solidFill>
                  <a:schemeClr val="tx1">
                    <a:lumMod val="75000"/>
                    <a:lumOff val="25000"/>
                  </a:schemeClr>
                </a:solidFill>
              </a:rPr>
              <a:t>Kicked-off in September 2019</a:t>
            </a:r>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Program Overview</a:t>
            </a:r>
          </a:p>
        </p:txBody>
      </p:sp>
      <p:pic>
        <p:nvPicPr>
          <p:cNvPr id="38" name="Picture 4" descr="http://www.dot.state.oh.us/brand/PublishingImages/PNG/ODOT-Zephyr-DOT-White-No-Website.png">
            <a:extLst>
              <a:ext uri="{FF2B5EF4-FFF2-40B4-BE49-F238E27FC236}">
                <a16:creationId xmlns:a16="http://schemas.microsoft.com/office/drawing/2014/main" id="{916C076E-5FAF-4249-B639-14B9ED41946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194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ilvei, utendørs, gate, bil&#10;&#10;Automatisk generert beskrivelse">
            <a:extLst>
              <a:ext uri="{FF2B5EF4-FFF2-40B4-BE49-F238E27FC236}">
                <a16:creationId xmlns:a16="http://schemas.microsoft.com/office/drawing/2014/main" id="{C7C93D41-02FE-4EB1-95EB-69FC7B1545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 y="961"/>
            <a:ext cx="9143985" cy="5142539"/>
          </a:xfrm>
          <a:prstGeom prst="rect">
            <a:avLst/>
          </a:prstGeom>
        </p:spPr>
      </p:pic>
    </p:spTree>
    <p:extLst>
      <p:ext uri="{BB962C8B-B14F-4D97-AF65-F5344CB8AC3E}">
        <p14:creationId xmlns:p14="http://schemas.microsoft.com/office/powerpoint/2010/main" val="731276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aphicFrame>
        <p:nvGraphicFramePr>
          <p:cNvPr id="6" name="Table 5">
            <a:extLst>
              <a:ext uri="{FF2B5EF4-FFF2-40B4-BE49-F238E27FC236}">
                <a16:creationId xmlns:a16="http://schemas.microsoft.com/office/drawing/2014/main" id="{0DE34076-C517-481A-9541-E010D008162B}"/>
              </a:ext>
            </a:extLst>
          </p:cNvPr>
          <p:cNvGraphicFramePr>
            <a:graphicFrameLocks noGrp="1"/>
          </p:cNvGraphicFramePr>
          <p:nvPr/>
        </p:nvGraphicFramePr>
        <p:xfrm>
          <a:off x="1729953" y="1925164"/>
          <a:ext cx="5457049" cy="1977390"/>
        </p:xfrm>
        <a:graphic>
          <a:graphicData uri="http://schemas.openxmlformats.org/drawingml/2006/table">
            <a:tbl>
              <a:tblPr/>
              <a:tblGrid>
                <a:gridCol w="1058037">
                  <a:extLst>
                    <a:ext uri="{9D8B030D-6E8A-4147-A177-3AD203B41FA5}">
                      <a16:colId xmlns:a16="http://schemas.microsoft.com/office/drawing/2014/main" val="1996355430"/>
                    </a:ext>
                  </a:extLst>
                </a:gridCol>
                <a:gridCol w="427625">
                  <a:extLst>
                    <a:ext uri="{9D8B030D-6E8A-4147-A177-3AD203B41FA5}">
                      <a16:colId xmlns:a16="http://schemas.microsoft.com/office/drawing/2014/main" val="2439121780"/>
                    </a:ext>
                  </a:extLst>
                </a:gridCol>
                <a:gridCol w="635708">
                  <a:extLst>
                    <a:ext uri="{9D8B030D-6E8A-4147-A177-3AD203B41FA5}">
                      <a16:colId xmlns:a16="http://schemas.microsoft.com/office/drawing/2014/main" val="84995465"/>
                    </a:ext>
                  </a:extLst>
                </a:gridCol>
                <a:gridCol w="480060">
                  <a:extLst>
                    <a:ext uri="{9D8B030D-6E8A-4147-A177-3AD203B41FA5}">
                      <a16:colId xmlns:a16="http://schemas.microsoft.com/office/drawing/2014/main" val="2325480069"/>
                    </a:ext>
                  </a:extLst>
                </a:gridCol>
                <a:gridCol w="623454">
                  <a:extLst>
                    <a:ext uri="{9D8B030D-6E8A-4147-A177-3AD203B41FA5}">
                      <a16:colId xmlns:a16="http://schemas.microsoft.com/office/drawing/2014/main" val="2673842230"/>
                    </a:ext>
                  </a:extLst>
                </a:gridCol>
                <a:gridCol w="527408">
                  <a:extLst>
                    <a:ext uri="{9D8B030D-6E8A-4147-A177-3AD203B41FA5}">
                      <a16:colId xmlns:a16="http://schemas.microsoft.com/office/drawing/2014/main" val="3167588206"/>
                    </a:ext>
                  </a:extLst>
                </a:gridCol>
                <a:gridCol w="654628">
                  <a:extLst>
                    <a:ext uri="{9D8B030D-6E8A-4147-A177-3AD203B41FA5}">
                      <a16:colId xmlns:a16="http://schemas.microsoft.com/office/drawing/2014/main" val="3224524566"/>
                    </a:ext>
                  </a:extLst>
                </a:gridCol>
                <a:gridCol w="498764">
                  <a:extLst>
                    <a:ext uri="{9D8B030D-6E8A-4147-A177-3AD203B41FA5}">
                      <a16:colId xmlns:a16="http://schemas.microsoft.com/office/drawing/2014/main" val="355574805"/>
                    </a:ext>
                  </a:extLst>
                </a:gridCol>
                <a:gridCol w="551366">
                  <a:extLst>
                    <a:ext uri="{9D8B030D-6E8A-4147-A177-3AD203B41FA5}">
                      <a16:colId xmlns:a16="http://schemas.microsoft.com/office/drawing/2014/main" val="2394920238"/>
                    </a:ext>
                  </a:extLst>
                </a:gridCol>
              </a:tblGrid>
              <a:tr h="280035">
                <a:tc>
                  <a:txBody>
                    <a:bodyPr/>
                    <a:lstStyle/>
                    <a:p>
                      <a:pPr algn="ctr" fontAlgn="b"/>
                      <a:r>
                        <a:rPr lang="en-US" sz="900" b="0" i="0" u="none" strike="noStrike" dirty="0">
                          <a:solidFill>
                            <a:srgbClr val="000000"/>
                          </a:solidFill>
                          <a:effectLst/>
                          <a:latin typeface="Franklin Gothic Demi" panose="020B0703020102020204" pitchFamily="34" charset="0"/>
                        </a:rPr>
                        <a:t> Jurisdiction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Fatal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Serious Injury</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Minor Injury</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Injury Possible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No Injury</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 Total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 FSI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 District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00128691"/>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COLUMBUS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150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631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2,187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1,068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412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4,448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781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D6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187706"/>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CLEVELAND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373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1,007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1,088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337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2,877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445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D12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1501929"/>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CINCINNATI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51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498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1,345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980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243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3,117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549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3687775"/>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TOLEDO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290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495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430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88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1,351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338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449050"/>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DAYTON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172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328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217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43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795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207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7348448"/>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AKRON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21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192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438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277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137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1,065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213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D4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431831"/>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YOUNGSTOWN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45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224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62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 D4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585669"/>
                  </a:ext>
                </a:extLst>
              </a:tr>
              <a:tr h="188595">
                <a:tc>
                  <a:txBody>
                    <a:bodyPr/>
                    <a:lstStyle/>
                    <a:p>
                      <a:pPr algn="l" fontAlgn="b"/>
                      <a:r>
                        <a:rPr lang="en-US" sz="1200" b="0" i="0" u="none" strike="noStrike" dirty="0">
                          <a:solidFill>
                            <a:srgbClr val="000000"/>
                          </a:solidFill>
                          <a:effectLst/>
                          <a:latin typeface="Franklin Gothic Book" panose="020B0503020102020204" pitchFamily="34" charset="0"/>
                        </a:rPr>
                        <a:t> CANTON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15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69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142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363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84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 D4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2944676"/>
                  </a:ext>
                </a:extLst>
              </a:tr>
              <a:tr h="188595">
                <a:tc>
                  <a:txBody>
                    <a:bodyPr/>
                    <a:lstStyle/>
                    <a:p>
                      <a:pPr algn="l" fontAlgn="b"/>
                      <a:endParaRPr lang="en-US" sz="1200" b="0" i="0" u="none" strike="noStrike">
                        <a:solidFill>
                          <a:srgbClr val="000000"/>
                        </a:solidFill>
                        <a:effectLst/>
                        <a:latin typeface="Calibri" panose="020F0502020204030204" pitchFamily="34" charset="0"/>
                      </a:endParaRPr>
                    </a:p>
                  </a:txBody>
                  <a:tcPr marL="5715" marR="5715" marT="571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Franklin Gothic Demi" panose="020B0703020102020204" pitchFamily="34" charset="0"/>
                        </a:rPr>
                        <a:t>409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2,270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6,017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4,237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1,307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14,240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2,679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dirty="0">
                          <a:solidFill>
                            <a:srgbClr val="000000"/>
                          </a:solidFill>
                          <a:effectLst/>
                          <a:latin typeface="Franklin Gothic Book" panose="020B0503020102020204" pitchFamily="34" charset="0"/>
                        </a:rPr>
                        <a:t>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2807851870"/>
                  </a:ext>
                </a:extLst>
              </a:tr>
            </a:tbl>
          </a:graphicData>
        </a:graphic>
      </p:graphicFrame>
      <p:sp>
        <p:nvSpPr>
          <p:cNvPr id="18" name="Content Placeholder 2">
            <a:extLst>
              <a:ext uri="{FF2B5EF4-FFF2-40B4-BE49-F238E27FC236}">
                <a16:creationId xmlns:a16="http://schemas.microsoft.com/office/drawing/2014/main" id="{6C53CFF7-C3C7-4AE9-9E60-C0FF94035590}"/>
              </a:ext>
            </a:extLst>
          </p:cNvPr>
          <p:cNvSpPr txBox="1">
            <a:spLocks/>
          </p:cNvSpPr>
          <p:nvPr/>
        </p:nvSpPr>
        <p:spPr>
          <a:xfrm>
            <a:off x="1717840" y="3651781"/>
            <a:ext cx="5469161" cy="738869"/>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sz="1500" i="1" dirty="0">
              <a:solidFill>
                <a:schemeClr val="tx1">
                  <a:lumMod val="75000"/>
                  <a:lumOff val="25000"/>
                </a:schemeClr>
              </a:solidFill>
            </a:endParaRPr>
          </a:p>
          <a:p>
            <a:pPr lvl="1"/>
            <a:endParaRPr lang="en-US" sz="1500" i="1" dirty="0">
              <a:solidFill>
                <a:schemeClr val="tx1">
                  <a:lumMod val="75000"/>
                  <a:lumOff val="25000"/>
                </a:schemeClr>
              </a:solidFill>
            </a:endParaRPr>
          </a:p>
          <a:p>
            <a:pPr lvl="1"/>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1AF94652-71FD-49B1-A7C7-6283AB1BB11F}"/>
              </a:ext>
            </a:extLst>
          </p:cNvPr>
          <p:cNvSpPr txBox="1">
            <a:spLocks/>
          </p:cNvSpPr>
          <p:nvPr/>
        </p:nvSpPr>
        <p:spPr>
          <a:xfrm>
            <a:off x="1628775" y="1457642"/>
            <a:ext cx="5469161" cy="431567"/>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Pedestrian Crashes by Eligible Participant  (2009-2018)</a:t>
            </a:r>
            <a:endParaRPr lang="en-US" sz="1500" i="1" dirty="0">
              <a:solidFill>
                <a:schemeClr val="tx1">
                  <a:lumMod val="75000"/>
                  <a:lumOff val="25000"/>
                </a:schemeClr>
              </a:solidFill>
            </a:endParaRPr>
          </a:p>
          <a:p>
            <a:pPr lvl="1"/>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pic>
        <p:nvPicPr>
          <p:cNvPr id="13" name="Picture 4" descr="http://www.dot.state.oh.us/brand/PublishingImages/PNG/ODOT-Zephyr-DOT-White-No-Website.png">
            <a:extLst>
              <a:ext uri="{FF2B5EF4-FFF2-40B4-BE49-F238E27FC236}">
                <a16:creationId xmlns:a16="http://schemas.microsoft.com/office/drawing/2014/main" id="{1D6FF850-177E-4579-BED0-190D29DC7BD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0A82A8D9-A0A3-4D75-90F9-E081E30C8078}"/>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Eligible Participants </a:t>
            </a:r>
          </a:p>
        </p:txBody>
      </p:sp>
      <p:grpSp>
        <p:nvGrpSpPr>
          <p:cNvPr id="16" name="Group 15">
            <a:extLst>
              <a:ext uri="{FF2B5EF4-FFF2-40B4-BE49-F238E27FC236}">
                <a16:creationId xmlns:a16="http://schemas.microsoft.com/office/drawing/2014/main" id="{E86B8851-03EF-4CBC-823F-BCBB2281AEA1}"/>
              </a:ext>
            </a:extLst>
          </p:cNvPr>
          <p:cNvGrpSpPr/>
          <p:nvPr/>
        </p:nvGrpSpPr>
        <p:grpSpPr>
          <a:xfrm>
            <a:off x="1331689" y="4321546"/>
            <a:ext cx="6496343" cy="240884"/>
            <a:chOff x="140240" y="6248324"/>
            <a:chExt cx="5779040" cy="309115"/>
          </a:xfrm>
          <a:solidFill>
            <a:schemeClr val="bg1">
              <a:lumMod val="75000"/>
            </a:schemeClr>
          </a:solidFill>
        </p:grpSpPr>
        <p:sp>
          <p:nvSpPr>
            <p:cNvPr id="17" name="Flowchart: Data 16">
              <a:extLst>
                <a:ext uri="{FF2B5EF4-FFF2-40B4-BE49-F238E27FC236}">
                  <a16:creationId xmlns:a16="http://schemas.microsoft.com/office/drawing/2014/main" id="{F24C466A-84BF-48B2-A495-8B326A85FD23}"/>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3B6731A-2282-4223-9768-FB18AF8C5D83}"/>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CCF8F7EB-0628-4041-BDC1-CD8AC6BA1DD3}"/>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39798B82-7726-42C2-9C35-0604B3BA2A88}"/>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D9849481-BBB8-4CD0-960A-3F0BD0CA5FB6}"/>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165EF050-D03E-43B9-A45F-8C680453DFB5}"/>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A5FB021A-C9CD-45C9-9587-14FB624AAEC0}"/>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58E5EDF8-B8F3-49C3-9BD7-76DB1355EF15}"/>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73563649-7323-42FC-9DF3-1D641EA2FCAA}"/>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88E940E3-555D-4063-9C0B-38E62DBBDEE7}"/>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FB73B1B2-D637-4F6E-AD5B-8EC6CDE9D089}"/>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4C3CB2E7-B34F-49A0-99A8-E1455C4D8FA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6" name="Flowchart: Data 35">
              <a:extLst>
                <a:ext uri="{FF2B5EF4-FFF2-40B4-BE49-F238E27FC236}">
                  <a16:creationId xmlns:a16="http://schemas.microsoft.com/office/drawing/2014/main" id="{9258B779-6A16-405C-9691-4E884F3339EB}"/>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7" name="Flowchart: Data 36">
              <a:extLst>
                <a:ext uri="{FF2B5EF4-FFF2-40B4-BE49-F238E27FC236}">
                  <a16:creationId xmlns:a16="http://schemas.microsoft.com/office/drawing/2014/main" id="{B70667E6-D8E1-4FA1-B2ED-6EE46198628F}"/>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Tree>
    <p:extLst>
      <p:ext uri="{BB962C8B-B14F-4D97-AF65-F5344CB8AC3E}">
        <p14:creationId xmlns:p14="http://schemas.microsoft.com/office/powerpoint/2010/main" val="38438953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aphicFrame>
        <p:nvGraphicFramePr>
          <p:cNvPr id="6" name="Table 5">
            <a:extLst>
              <a:ext uri="{FF2B5EF4-FFF2-40B4-BE49-F238E27FC236}">
                <a16:creationId xmlns:a16="http://schemas.microsoft.com/office/drawing/2014/main" id="{0DE34076-C517-481A-9541-E010D008162B}"/>
              </a:ext>
            </a:extLst>
          </p:cNvPr>
          <p:cNvGraphicFramePr>
            <a:graphicFrameLocks noGrp="1"/>
          </p:cNvGraphicFramePr>
          <p:nvPr/>
        </p:nvGraphicFramePr>
        <p:xfrm>
          <a:off x="1967465" y="1655189"/>
          <a:ext cx="3527012" cy="1840230"/>
        </p:xfrm>
        <a:graphic>
          <a:graphicData uri="http://schemas.openxmlformats.org/drawingml/2006/table">
            <a:tbl>
              <a:tblPr/>
              <a:tblGrid>
                <a:gridCol w="1058037">
                  <a:extLst>
                    <a:ext uri="{9D8B030D-6E8A-4147-A177-3AD203B41FA5}">
                      <a16:colId xmlns:a16="http://schemas.microsoft.com/office/drawing/2014/main" val="1996355430"/>
                    </a:ext>
                  </a:extLst>
                </a:gridCol>
                <a:gridCol w="823436">
                  <a:extLst>
                    <a:ext uri="{9D8B030D-6E8A-4147-A177-3AD203B41FA5}">
                      <a16:colId xmlns:a16="http://schemas.microsoft.com/office/drawing/2014/main" val="2439121780"/>
                    </a:ext>
                  </a:extLst>
                </a:gridCol>
                <a:gridCol w="829389">
                  <a:extLst>
                    <a:ext uri="{9D8B030D-6E8A-4147-A177-3AD203B41FA5}">
                      <a16:colId xmlns:a16="http://schemas.microsoft.com/office/drawing/2014/main" val="84995465"/>
                    </a:ext>
                  </a:extLst>
                </a:gridCol>
                <a:gridCol w="816150">
                  <a:extLst>
                    <a:ext uri="{9D8B030D-6E8A-4147-A177-3AD203B41FA5}">
                      <a16:colId xmlns:a16="http://schemas.microsoft.com/office/drawing/2014/main" val="2325480069"/>
                    </a:ext>
                  </a:extLst>
                </a:gridCol>
              </a:tblGrid>
              <a:tr h="142875">
                <a:tc>
                  <a:txBody>
                    <a:bodyPr/>
                    <a:lstStyle/>
                    <a:p>
                      <a:pPr algn="ctr" fontAlgn="b"/>
                      <a:r>
                        <a:rPr lang="en-US" sz="900" b="0" i="0" u="none" strike="noStrike" dirty="0">
                          <a:solidFill>
                            <a:srgbClr val="000000"/>
                          </a:solidFill>
                          <a:effectLst/>
                          <a:latin typeface="Franklin Gothic Demi" panose="020B0703020102020204" pitchFamily="34" charset="0"/>
                        </a:rPr>
                        <a:t> Jurisdiction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Base Allocation</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Need Allocation</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a:solidFill>
                            <a:srgbClr val="000000"/>
                          </a:solidFill>
                          <a:effectLst/>
                          <a:latin typeface="Franklin Gothic Demi" panose="020B0703020102020204" pitchFamily="34" charset="0"/>
                        </a:rPr>
                        <a:t>Total Allocation</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00128691"/>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COLUMBUS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$2,000,000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$2,500,000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187706"/>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CLEVELAND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1501929"/>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CINCINNATI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$900,000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$1,400,000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3687775"/>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TOLEDO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$800,000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$1,300,000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3449050"/>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DAYTON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$1,000,000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7348448"/>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AKRON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$300,000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$800,000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6431831"/>
                  </a:ext>
                </a:extLst>
              </a:tr>
              <a:tr h="188595">
                <a:tc>
                  <a:txBody>
                    <a:bodyPr/>
                    <a:lstStyle/>
                    <a:p>
                      <a:pPr algn="l" fontAlgn="b"/>
                      <a:r>
                        <a:rPr lang="en-US" sz="1200" b="0" i="0" u="none" strike="noStrike">
                          <a:solidFill>
                            <a:srgbClr val="000000"/>
                          </a:solidFill>
                          <a:effectLst/>
                          <a:latin typeface="Franklin Gothic Book" panose="020B0503020102020204" pitchFamily="34" charset="0"/>
                        </a:rPr>
                        <a:t> YOUNGSTOWN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$250,000 </a:t>
                      </a:r>
                      <a:endParaRPr lang="en-US" sz="1100" b="0" i="0" u="none" strike="noStrike" dirty="0">
                        <a:solidFill>
                          <a:srgbClr val="000000"/>
                        </a:solidFill>
                        <a:effectLst/>
                        <a:latin typeface="Franklin Gothic Book" panose="020B0503020102020204" pitchFamily="34" charset="0"/>
                      </a:endParaRP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$750,000 </a:t>
                      </a:r>
                      <a:endParaRPr lang="en-US" sz="1100" b="0" i="0" u="none" strike="noStrike" dirty="0">
                        <a:solidFill>
                          <a:srgbClr val="000000"/>
                        </a:solidFill>
                        <a:effectLst/>
                        <a:latin typeface="Franklin Gothic Book" panose="020B0503020102020204" pitchFamily="34" charset="0"/>
                      </a:endParaRP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4585669"/>
                  </a:ext>
                </a:extLst>
              </a:tr>
              <a:tr h="188595">
                <a:tc>
                  <a:txBody>
                    <a:bodyPr/>
                    <a:lstStyle/>
                    <a:p>
                      <a:pPr algn="l" fontAlgn="b"/>
                      <a:r>
                        <a:rPr lang="en-US" sz="1200" b="0" i="0" u="none" strike="noStrike" dirty="0">
                          <a:solidFill>
                            <a:srgbClr val="000000"/>
                          </a:solidFill>
                          <a:effectLst/>
                          <a:latin typeface="Franklin Gothic Book" panose="020B0503020102020204" pitchFamily="34" charset="0"/>
                        </a:rPr>
                        <a:t> CANTON </a:t>
                      </a:r>
                    </a:p>
                  </a:txBody>
                  <a:tcPr marL="5715" marR="5715" marT="57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Franklin Gothic Book" panose="020B0503020102020204" pitchFamily="34" charset="0"/>
                        </a:rPr>
                        <a:t>$500,000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Franklin Gothic Book" panose="020B0503020102020204" pitchFamily="34" charset="0"/>
                        </a:rPr>
                        <a:t>$250,000 </a:t>
                      </a:r>
                      <a:endParaRPr lang="en-US" sz="1100" b="0" i="0" u="none" strike="noStrike" dirty="0">
                        <a:solidFill>
                          <a:srgbClr val="000000"/>
                        </a:solidFill>
                        <a:effectLst/>
                        <a:latin typeface="Franklin Gothic Book" panose="020B0503020102020204" pitchFamily="34" charset="0"/>
                      </a:endParaRP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Franklin Gothic Book" panose="020B0503020102020204" pitchFamily="34" charset="0"/>
                        </a:rPr>
                        <a:t>$750,000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2944676"/>
                  </a:ext>
                </a:extLst>
              </a:tr>
              <a:tr h="188595">
                <a:tc>
                  <a:txBody>
                    <a:bodyPr/>
                    <a:lstStyle/>
                    <a:p>
                      <a:pPr algn="l" fontAlgn="b"/>
                      <a:endParaRPr lang="en-US" sz="1200" b="0" i="0" u="none" strike="noStrike">
                        <a:solidFill>
                          <a:srgbClr val="000000"/>
                        </a:solidFill>
                        <a:effectLst/>
                        <a:latin typeface="Calibri" panose="020F0502020204030204" pitchFamily="34" charset="0"/>
                      </a:endParaRPr>
                    </a:p>
                  </a:txBody>
                  <a:tcPr marL="5715" marR="5715" marT="571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Franklin Gothic Demi" panose="020B0703020102020204" pitchFamily="34" charset="0"/>
                        </a:rPr>
                        <a:t>4M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6M </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100" b="0" i="0" u="none" strike="noStrike" dirty="0">
                          <a:solidFill>
                            <a:srgbClr val="000000"/>
                          </a:solidFill>
                          <a:effectLst/>
                          <a:latin typeface="Franklin Gothic Demi" panose="020B0703020102020204" pitchFamily="34" charset="0"/>
                        </a:rPr>
                        <a:t>10M</a:t>
                      </a:r>
                    </a:p>
                  </a:txBody>
                  <a:tcPr marL="5715" marR="5715"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07851870"/>
                  </a:ext>
                </a:extLst>
              </a:tr>
            </a:tbl>
          </a:graphicData>
        </a:graphic>
      </p:graphicFrame>
      <p:sp>
        <p:nvSpPr>
          <p:cNvPr id="18" name="Content Placeholder 2">
            <a:extLst>
              <a:ext uri="{FF2B5EF4-FFF2-40B4-BE49-F238E27FC236}">
                <a16:creationId xmlns:a16="http://schemas.microsoft.com/office/drawing/2014/main" id="{6C53CFF7-C3C7-4AE9-9E60-C0FF94035590}"/>
              </a:ext>
            </a:extLst>
          </p:cNvPr>
          <p:cNvSpPr txBox="1">
            <a:spLocks/>
          </p:cNvSpPr>
          <p:nvPr/>
        </p:nvSpPr>
        <p:spPr>
          <a:xfrm>
            <a:off x="1717841" y="3651781"/>
            <a:ext cx="5469159" cy="738869"/>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“Total Allocation”: Construction Authority to spend against</a:t>
            </a:r>
          </a:p>
          <a:p>
            <a:pPr lvl="1"/>
            <a:endParaRPr lang="en-US" sz="1500" i="1" dirty="0">
              <a:solidFill>
                <a:schemeClr val="tx1">
                  <a:lumMod val="75000"/>
                  <a:lumOff val="25000"/>
                </a:schemeClr>
              </a:solidFill>
            </a:endParaRPr>
          </a:p>
        </p:txBody>
      </p:sp>
      <p:sp>
        <p:nvSpPr>
          <p:cNvPr id="19" name="Content Placeholder 2">
            <a:extLst>
              <a:ext uri="{FF2B5EF4-FFF2-40B4-BE49-F238E27FC236}">
                <a16:creationId xmlns:a16="http://schemas.microsoft.com/office/drawing/2014/main" id="{1AF94652-71FD-49B1-A7C7-6283AB1BB11F}"/>
              </a:ext>
            </a:extLst>
          </p:cNvPr>
          <p:cNvSpPr txBox="1">
            <a:spLocks/>
          </p:cNvSpPr>
          <p:nvPr/>
        </p:nvSpPr>
        <p:spPr>
          <a:xfrm>
            <a:off x="1628775" y="1185987"/>
            <a:ext cx="5469161" cy="35155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Allocations by Jurisdictions</a:t>
            </a:r>
            <a:endParaRPr lang="en-US" sz="750" dirty="0">
              <a:solidFill>
                <a:schemeClr val="tx1">
                  <a:lumMod val="75000"/>
                  <a:lumOff val="25000"/>
                </a:schemeClr>
              </a:solidFill>
            </a:endParaRPr>
          </a:p>
        </p:txBody>
      </p:sp>
      <p:pic>
        <p:nvPicPr>
          <p:cNvPr id="13" name="Picture 4" descr="http://www.dot.state.oh.us/brand/PublishingImages/PNG/ODOT-Zephyr-DOT-White-No-Website.png">
            <a:extLst>
              <a:ext uri="{FF2B5EF4-FFF2-40B4-BE49-F238E27FC236}">
                <a16:creationId xmlns:a16="http://schemas.microsoft.com/office/drawing/2014/main" id="{6C42622B-33E4-43DD-B811-4DCCAD87B6E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8E69DEBF-C7DF-41F3-A3C2-6B16C96EE727}"/>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Eligible Participants </a:t>
            </a:r>
          </a:p>
        </p:txBody>
      </p:sp>
      <p:grpSp>
        <p:nvGrpSpPr>
          <p:cNvPr id="16" name="Group 15">
            <a:extLst>
              <a:ext uri="{FF2B5EF4-FFF2-40B4-BE49-F238E27FC236}">
                <a16:creationId xmlns:a16="http://schemas.microsoft.com/office/drawing/2014/main" id="{5E10B984-855E-4A65-A9D2-CBE949F914AF}"/>
              </a:ext>
            </a:extLst>
          </p:cNvPr>
          <p:cNvGrpSpPr/>
          <p:nvPr/>
        </p:nvGrpSpPr>
        <p:grpSpPr>
          <a:xfrm>
            <a:off x="1331689" y="4321546"/>
            <a:ext cx="6496343" cy="240884"/>
            <a:chOff x="140240" y="6248324"/>
            <a:chExt cx="5779040" cy="309115"/>
          </a:xfrm>
          <a:solidFill>
            <a:schemeClr val="bg1">
              <a:lumMod val="75000"/>
            </a:schemeClr>
          </a:solidFill>
        </p:grpSpPr>
        <p:sp>
          <p:nvSpPr>
            <p:cNvPr id="17" name="Flowchart: Data 16">
              <a:extLst>
                <a:ext uri="{FF2B5EF4-FFF2-40B4-BE49-F238E27FC236}">
                  <a16:creationId xmlns:a16="http://schemas.microsoft.com/office/drawing/2014/main" id="{3A97A15F-65A5-4E1A-8CC0-E4D1F9C2D994}"/>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D51F39F5-4778-4DBF-9863-F29ABCB9E75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BDF53BB9-EC44-4562-8B10-408655A2DF91}"/>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BA51CA0-9FD3-4450-B82B-C6D578B43143}"/>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7ADE7B94-7E29-46AB-B311-41FF4493C395}"/>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9D4EBF0E-5455-47DC-A6A2-A3EA50C5457A}"/>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00FFEB7E-21CF-4291-88A7-103610A4D545}"/>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5CFD460-96A3-4491-9887-C853BBBB8851}"/>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6758FA7D-7508-4456-9F6F-1ADE314210F7}"/>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CE778DCC-18EC-40C7-876C-691AF4F25A68}"/>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40207ED1-AFB3-4422-9771-753D6EF6B188}"/>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93B095DD-D3BA-4D0C-85C9-E0CAA66AB69C}"/>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6" name="Flowchart: Data 35">
              <a:extLst>
                <a:ext uri="{FF2B5EF4-FFF2-40B4-BE49-F238E27FC236}">
                  <a16:creationId xmlns:a16="http://schemas.microsoft.com/office/drawing/2014/main" id="{3029F9C8-B501-492B-AE21-ECCF2293A5DF}"/>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7" name="Flowchart: Data 36">
              <a:extLst>
                <a:ext uri="{FF2B5EF4-FFF2-40B4-BE49-F238E27FC236}">
                  <a16:creationId xmlns:a16="http://schemas.microsoft.com/office/drawing/2014/main" id="{5CF2104B-1B49-450E-A546-F29BBC6A3E99}"/>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Tree>
    <p:extLst>
      <p:ext uri="{BB962C8B-B14F-4D97-AF65-F5344CB8AC3E}">
        <p14:creationId xmlns:p14="http://schemas.microsoft.com/office/powerpoint/2010/main" val="2614613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36" name="Picture 35">
            <a:extLst>
              <a:ext uri="{FF2B5EF4-FFF2-40B4-BE49-F238E27FC236}">
                <a16:creationId xmlns:a16="http://schemas.microsoft.com/office/drawing/2014/main" id="{65DB7CD9-7BE7-4F81-B668-F3A7CF2A1922}"/>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148124" y="1344147"/>
            <a:ext cx="1483517" cy="3246007"/>
          </a:xfrm>
          <a:prstGeom prst="rect">
            <a:avLst/>
          </a:prstGeom>
        </p:spPr>
      </p:pic>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685405" y="1305738"/>
            <a:ext cx="4482639"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Location Selection:</a:t>
            </a:r>
          </a:p>
          <a:p>
            <a:pPr lvl="1"/>
            <a:r>
              <a:rPr lang="en-US" sz="1500" dirty="0">
                <a:solidFill>
                  <a:schemeClr val="tx1">
                    <a:lumMod val="75000"/>
                    <a:lumOff val="25000"/>
                  </a:schemeClr>
                </a:solidFill>
              </a:rPr>
              <a:t>Cities were able to pick their own locations with limited criteria</a:t>
            </a:r>
          </a:p>
          <a:p>
            <a:pPr lvl="2"/>
            <a:r>
              <a:rPr lang="en-US" sz="1200" dirty="0">
                <a:solidFill>
                  <a:schemeClr val="tx1">
                    <a:lumMod val="75000"/>
                    <a:lumOff val="25000"/>
                  </a:schemeClr>
                </a:solidFill>
              </a:rPr>
              <a:t>Must be on an arterial or collector</a:t>
            </a:r>
          </a:p>
          <a:p>
            <a:pPr lvl="2"/>
            <a:r>
              <a:rPr lang="en-US" sz="1200" dirty="0">
                <a:solidFill>
                  <a:schemeClr val="tx1">
                    <a:lumMod val="75000"/>
                    <a:lumOff val="25000"/>
                  </a:schemeClr>
                </a:solidFill>
              </a:rPr>
              <a:t>ROW can not be purchased</a:t>
            </a:r>
          </a:p>
          <a:p>
            <a:pPr lvl="1"/>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Location Selection</a:t>
            </a:r>
          </a:p>
        </p:txBody>
      </p:sp>
      <p:pic>
        <p:nvPicPr>
          <p:cNvPr id="38" name="Picture 4" descr="http://www.dot.state.oh.us/brand/PublishingImages/PNG/ODOT-Zephyr-DOT-White-No-Website.png">
            <a:extLst>
              <a:ext uri="{FF2B5EF4-FFF2-40B4-BE49-F238E27FC236}">
                <a16:creationId xmlns:a16="http://schemas.microsoft.com/office/drawing/2014/main" id="{916C076E-5FAF-4249-B639-14B9ED41946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838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lvl="0">
              <a:defRPr/>
            </a:pPr>
            <a:r>
              <a:rPr lang="en-US" sz="1200" dirty="0">
                <a:latin typeface="Trebuchet MS" panose="020B0603020202020204" pitchFamily="34" charset="0"/>
              </a:rPr>
              <a:t>Process Overview</a:t>
            </a:r>
          </a:p>
        </p:txBody>
      </p:sp>
      <p:pic>
        <p:nvPicPr>
          <p:cNvPr id="38" name="Picture 4" descr="http://www.dot.state.oh.us/brand/PublishingImages/PNG/ODOT-Zephyr-DOT-White-No-Website.png">
            <a:extLst>
              <a:ext uri="{FF2B5EF4-FFF2-40B4-BE49-F238E27FC236}">
                <a16:creationId xmlns:a16="http://schemas.microsoft.com/office/drawing/2014/main" id="{E6488D05-C0DC-46BD-B7C6-4200EFFED5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97D5DE69-8ABC-4E06-B7AC-07CAE477E759}"/>
              </a:ext>
            </a:extLst>
          </p:cNvPr>
          <p:cNvSpPr/>
          <p:nvPr/>
        </p:nvSpPr>
        <p:spPr>
          <a:xfrm>
            <a:off x="2338992" y="1731044"/>
            <a:ext cx="2451482" cy="2400300"/>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01" name="Group 100">
            <a:extLst>
              <a:ext uri="{FF2B5EF4-FFF2-40B4-BE49-F238E27FC236}">
                <a16:creationId xmlns:a16="http://schemas.microsoft.com/office/drawing/2014/main" id="{203C0E5F-864C-4A6B-AB27-488E60FE9E8C}"/>
              </a:ext>
            </a:extLst>
          </p:cNvPr>
          <p:cNvGrpSpPr/>
          <p:nvPr/>
        </p:nvGrpSpPr>
        <p:grpSpPr>
          <a:xfrm>
            <a:off x="3214902" y="1919679"/>
            <a:ext cx="597111" cy="542369"/>
            <a:chOff x="-2003353" y="2162798"/>
            <a:chExt cx="796148" cy="723159"/>
          </a:xfrm>
          <a:solidFill>
            <a:schemeClr val="bg1">
              <a:lumMod val="85000"/>
            </a:schemeClr>
          </a:solidFill>
        </p:grpSpPr>
        <p:sp>
          <p:nvSpPr>
            <p:cNvPr id="102" name="Rectangle 101">
              <a:extLst>
                <a:ext uri="{FF2B5EF4-FFF2-40B4-BE49-F238E27FC236}">
                  <a16:creationId xmlns:a16="http://schemas.microsoft.com/office/drawing/2014/main" id="{4264625B-181B-4460-A7BA-A4B1CD0335AA}"/>
                </a:ext>
              </a:extLst>
            </p:cNvPr>
            <p:cNvSpPr/>
            <p:nvPr/>
          </p:nvSpPr>
          <p:spPr>
            <a:xfrm>
              <a:off x="-1752599" y="2162798"/>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3" name="Rectangle 102">
              <a:extLst>
                <a:ext uri="{FF2B5EF4-FFF2-40B4-BE49-F238E27FC236}">
                  <a16:creationId xmlns:a16="http://schemas.microsoft.com/office/drawing/2014/main" id="{76E45A34-4047-467C-BA02-8A9ED2339D82}"/>
                </a:ext>
              </a:extLst>
            </p:cNvPr>
            <p:cNvSpPr/>
            <p:nvPr/>
          </p:nvSpPr>
          <p:spPr>
            <a:xfrm>
              <a:off x="-1594221" y="2321175"/>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4" name="Rectangle 103">
              <a:extLst>
                <a:ext uri="{FF2B5EF4-FFF2-40B4-BE49-F238E27FC236}">
                  <a16:creationId xmlns:a16="http://schemas.microsoft.com/office/drawing/2014/main" id="{7AF27279-20FA-48FA-BA57-4F566CFFE04D}"/>
                </a:ext>
              </a:extLst>
            </p:cNvPr>
            <p:cNvSpPr/>
            <p:nvPr/>
          </p:nvSpPr>
          <p:spPr>
            <a:xfrm>
              <a:off x="-2003353" y="2421160"/>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5" name="Group 104">
            <a:extLst>
              <a:ext uri="{FF2B5EF4-FFF2-40B4-BE49-F238E27FC236}">
                <a16:creationId xmlns:a16="http://schemas.microsoft.com/office/drawing/2014/main" id="{45EA1823-E821-4B61-8531-4974A40C8C0F}"/>
              </a:ext>
            </a:extLst>
          </p:cNvPr>
          <p:cNvGrpSpPr/>
          <p:nvPr/>
        </p:nvGrpSpPr>
        <p:grpSpPr>
          <a:xfrm>
            <a:off x="3595648" y="2614824"/>
            <a:ext cx="729032" cy="880096"/>
            <a:chOff x="-1814095" y="4911413"/>
            <a:chExt cx="972042" cy="1173461"/>
          </a:xfrm>
          <a:solidFill>
            <a:schemeClr val="bg1">
              <a:lumMod val="85000"/>
            </a:schemeClr>
          </a:solidFill>
        </p:grpSpPr>
        <p:sp>
          <p:nvSpPr>
            <p:cNvPr id="106" name="Rectangle 105">
              <a:extLst>
                <a:ext uri="{FF2B5EF4-FFF2-40B4-BE49-F238E27FC236}">
                  <a16:creationId xmlns:a16="http://schemas.microsoft.com/office/drawing/2014/main" id="{B3A25AEB-F8CA-41A8-B474-E32E4B34F313}"/>
                </a:ext>
              </a:extLst>
            </p:cNvPr>
            <p:cNvSpPr/>
            <p:nvPr/>
          </p:nvSpPr>
          <p:spPr>
            <a:xfrm>
              <a:off x="-1193939" y="5302156"/>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7" name="Rectangle 106">
              <a:extLst>
                <a:ext uri="{FF2B5EF4-FFF2-40B4-BE49-F238E27FC236}">
                  <a16:creationId xmlns:a16="http://schemas.microsoft.com/office/drawing/2014/main" id="{19FF15C3-FF6B-4AB4-BA17-FF0243548A2F}"/>
                </a:ext>
              </a:extLst>
            </p:cNvPr>
            <p:cNvSpPr/>
            <p:nvPr/>
          </p:nvSpPr>
          <p:spPr>
            <a:xfrm>
              <a:off x="-1642928" y="5697858"/>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Rectangle 107">
              <a:extLst>
                <a:ext uri="{FF2B5EF4-FFF2-40B4-BE49-F238E27FC236}">
                  <a16:creationId xmlns:a16="http://schemas.microsoft.com/office/drawing/2014/main" id="{CEB0DDCE-F01B-4896-8395-8352EF262939}"/>
                </a:ext>
              </a:extLst>
            </p:cNvPr>
            <p:cNvSpPr/>
            <p:nvPr/>
          </p:nvSpPr>
          <p:spPr>
            <a:xfrm>
              <a:off x="-1666504" y="4911413"/>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9" name="Rectangle 108">
              <a:extLst>
                <a:ext uri="{FF2B5EF4-FFF2-40B4-BE49-F238E27FC236}">
                  <a16:creationId xmlns:a16="http://schemas.microsoft.com/office/drawing/2014/main" id="{1E7CA17E-7D8E-4EEC-818D-3F180356FFDB}"/>
                </a:ext>
              </a:extLst>
            </p:cNvPr>
            <p:cNvSpPr/>
            <p:nvPr/>
          </p:nvSpPr>
          <p:spPr>
            <a:xfrm>
              <a:off x="-1814095" y="5114143"/>
              <a:ext cx="729350" cy="72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0" name="Rectangle 109">
            <a:extLst>
              <a:ext uri="{FF2B5EF4-FFF2-40B4-BE49-F238E27FC236}">
                <a16:creationId xmlns:a16="http://schemas.microsoft.com/office/drawing/2014/main" id="{79AB6944-9FA9-4061-A417-6AC5E47A9FE7}"/>
              </a:ext>
            </a:extLst>
          </p:cNvPr>
          <p:cNvSpPr/>
          <p:nvPr/>
        </p:nvSpPr>
        <p:spPr>
          <a:xfrm>
            <a:off x="5429250" y="2117936"/>
            <a:ext cx="1702302" cy="1540742"/>
          </a:xfrm>
          <a:prstGeom prst="rect">
            <a:avLst/>
          </a:prstGeom>
          <a:solidFill>
            <a:schemeClr val="bg1">
              <a:lumMod val="95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1" name="Straight Connector 110">
            <a:extLst>
              <a:ext uri="{FF2B5EF4-FFF2-40B4-BE49-F238E27FC236}">
                <a16:creationId xmlns:a16="http://schemas.microsoft.com/office/drawing/2014/main" id="{3C8CCC6D-CF48-4F40-9D3F-2FC1D7BA883A}"/>
              </a:ext>
            </a:extLst>
          </p:cNvPr>
          <p:cNvCxnSpPr/>
          <p:nvPr/>
        </p:nvCxnSpPr>
        <p:spPr>
          <a:xfrm>
            <a:off x="6663654" y="2693931"/>
            <a:ext cx="26680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9A3A5F-AD06-45F0-B36D-4D2D80D25013}"/>
              </a:ext>
            </a:extLst>
          </p:cNvPr>
          <p:cNvCxnSpPr/>
          <p:nvPr/>
        </p:nvCxnSpPr>
        <p:spPr>
          <a:xfrm>
            <a:off x="2075848" y="230254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9F19FF-36D6-4ED9-AA7D-57EF101E2549}"/>
              </a:ext>
            </a:extLst>
          </p:cNvPr>
          <p:cNvCxnSpPr/>
          <p:nvPr/>
        </p:nvCxnSpPr>
        <p:spPr>
          <a:xfrm>
            <a:off x="2933098" y="1445294"/>
            <a:ext cx="0" cy="26860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75831A6-E0B1-4AFA-9E0E-3283CF23A5A7}"/>
              </a:ext>
            </a:extLst>
          </p:cNvPr>
          <p:cNvCxnSpPr/>
          <p:nvPr/>
        </p:nvCxnSpPr>
        <p:spPr>
          <a:xfrm>
            <a:off x="2075848" y="350269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A0CC4DA-520D-4AA0-B4BF-96CD01A73DB6}"/>
              </a:ext>
            </a:extLst>
          </p:cNvPr>
          <p:cNvCxnSpPr/>
          <p:nvPr/>
        </p:nvCxnSpPr>
        <p:spPr>
          <a:xfrm>
            <a:off x="3904648" y="1445294"/>
            <a:ext cx="0" cy="28003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8FE5452-2D14-467B-8595-BA1A39CF9EA6}"/>
              </a:ext>
            </a:extLst>
          </p:cNvPr>
          <p:cNvCxnSpPr/>
          <p:nvPr/>
        </p:nvCxnSpPr>
        <p:spPr>
          <a:xfrm>
            <a:off x="2075848" y="2845469"/>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C7EABC-0D9E-4269-BB52-499FC994D55C}"/>
              </a:ext>
            </a:extLst>
          </p:cNvPr>
          <p:cNvCxnSpPr/>
          <p:nvPr/>
        </p:nvCxnSpPr>
        <p:spPr>
          <a:xfrm>
            <a:off x="2590198" y="1731044"/>
            <a:ext cx="0" cy="14287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53A367-0E3F-4A1C-A5E8-2207C3051771}"/>
              </a:ext>
            </a:extLst>
          </p:cNvPr>
          <p:cNvCxnSpPr/>
          <p:nvPr/>
        </p:nvCxnSpPr>
        <p:spPr>
          <a:xfrm>
            <a:off x="2075848" y="3159794"/>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D7B455-F0F2-4388-A237-1C7B5EABF69D}"/>
              </a:ext>
            </a:extLst>
          </p:cNvPr>
          <p:cNvCxnSpPr/>
          <p:nvPr/>
        </p:nvCxnSpPr>
        <p:spPr>
          <a:xfrm flipV="1">
            <a:off x="3447448" y="2645445"/>
            <a:ext cx="0" cy="11836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35C4EC1-2D66-4EBB-BFD4-FB4B4CB3FBD6}"/>
              </a:ext>
            </a:extLst>
          </p:cNvPr>
          <p:cNvCxnSpPr/>
          <p:nvPr/>
        </p:nvCxnSpPr>
        <p:spPr>
          <a:xfrm flipH="1">
            <a:off x="3066065" y="2166098"/>
            <a:ext cx="1869914" cy="2079547"/>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5074C825-9B78-4515-84A8-3193FE47B3CA}"/>
              </a:ext>
            </a:extLst>
          </p:cNvPr>
          <p:cNvCxnSpPr/>
          <p:nvPr/>
        </p:nvCxnSpPr>
        <p:spPr>
          <a:xfrm>
            <a:off x="2650333" y="1445294"/>
            <a:ext cx="2280383" cy="2750385"/>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22" name="Title 1">
            <a:extLst>
              <a:ext uri="{FF2B5EF4-FFF2-40B4-BE49-F238E27FC236}">
                <a16:creationId xmlns:a16="http://schemas.microsoft.com/office/drawing/2014/main" id="{24E189C7-CE77-4673-88EB-0DA0853BB82B}"/>
              </a:ext>
            </a:extLst>
          </p:cNvPr>
          <p:cNvSpPr txBox="1">
            <a:spLocks/>
          </p:cNvSpPr>
          <p:nvPr/>
        </p:nvSpPr>
        <p:spPr>
          <a:xfrm>
            <a:off x="5453690" y="2269467"/>
            <a:ext cx="1092339"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High Risk Segment:</a:t>
            </a:r>
          </a:p>
        </p:txBody>
      </p:sp>
      <p:sp>
        <p:nvSpPr>
          <p:cNvPr id="123" name="Title 1">
            <a:extLst>
              <a:ext uri="{FF2B5EF4-FFF2-40B4-BE49-F238E27FC236}">
                <a16:creationId xmlns:a16="http://schemas.microsoft.com/office/drawing/2014/main" id="{C1497DCE-0AA1-4783-A050-ACDDC551E2AB}"/>
              </a:ext>
            </a:extLst>
          </p:cNvPr>
          <p:cNvSpPr txBox="1">
            <a:spLocks/>
          </p:cNvSpPr>
          <p:nvPr/>
        </p:nvSpPr>
        <p:spPr>
          <a:xfrm>
            <a:off x="5460045" y="2537307"/>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Low Risk Segment:</a:t>
            </a:r>
          </a:p>
        </p:txBody>
      </p:sp>
      <p:sp>
        <p:nvSpPr>
          <p:cNvPr id="124" name="Title 1">
            <a:extLst>
              <a:ext uri="{FF2B5EF4-FFF2-40B4-BE49-F238E27FC236}">
                <a16:creationId xmlns:a16="http://schemas.microsoft.com/office/drawing/2014/main" id="{A80451AD-7C13-41F5-B516-1FF896229A98}"/>
              </a:ext>
            </a:extLst>
          </p:cNvPr>
          <p:cNvSpPr txBox="1">
            <a:spLocks/>
          </p:cNvSpPr>
          <p:nvPr/>
        </p:nvSpPr>
        <p:spPr>
          <a:xfrm>
            <a:off x="5453689" y="2057400"/>
            <a:ext cx="1404311"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algn="ctr"/>
            <a:r>
              <a:rPr lang="en-US" sz="1050" dirty="0">
                <a:solidFill>
                  <a:schemeClr val="tx1">
                    <a:lumMod val="50000"/>
                    <a:lumOff val="50000"/>
                  </a:schemeClr>
                </a:solidFill>
              </a:rPr>
              <a:t>LEGEND:</a:t>
            </a:r>
          </a:p>
        </p:txBody>
      </p:sp>
      <p:sp>
        <p:nvSpPr>
          <p:cNvPr id="125" name="Title 1">
            <a:extLst>
              <a:ext uri="{FF2B5EF4-FFF2-40B4-BE49-F238E27FC236}">
                <a16:creationId xmlns:a16="http://schemas.microsoft.com/office/drawing/2014/main" id="{A317CAD0-F287-4C99-AED3-8AFC7ECAFD19}"/>
              </a:ext>
            </a:extLst>
          </p:cNvPr>
          <p:cNvSpPr txBox="1">
            <a:spLocks/>
          </p:cNvSpPr>
          <p:nvPr/>
        </p:nvSpPr>
        <p:spPr>
          <a:xfrm>
            <a:off x="5466497" y="2823818"/>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County Boundary:</a:t>
            </a:r>
          </a:p>
        </p:txBody>
      </p:sp>
      <p:sp>
        <p:nvSpPr>
          <p:cNvPr id="126" name="Rectangle 125">
            <a:extLst>
              <a:ext uri="{FF2B5EF4-FFF2-40B4-BE49-F238E27FC236}">
                <a16:creationId xmlns:a16="http://schemas.microsoft.com/office/drawing/2014/main" id="{FCA78961-0F70-471F-BD68-442F8B77201D}"/>
              </a:ext>
            </a:extLst>
          </p:cNvPr>
          <p:cNvSpPr/>
          <p:nvPr/>
        </p:nvSpPr>
        <p:spPr>
          <a:xfrm>
            <a:off x="6683083" y="2906559"/>
            <a:ext cx="215425" cy="205352"/>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86884AA1-9230-478D-A48C-638F508084E6}"/>
              </a:ext>
            </a:extLst>
          </p:cNvPr>
          <p:cNvCxnSpPr/>
          <p:nvPr/>
        </p:nvCxnSpPr>
        <p:spPr>
          <a:xfrm>
            <a:off x="6663654" y="2448788"/>
            <a:ext cx="2668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911EBE2-5494-43A2-A797-4FFCC8A3F165}"/>
              </a:ext>
            </a:extLst>
          </p:cNvPr>
          <p:cNvCxnSpPr/>
          <p:nvPr/>
        </p:nvCxnSpPr>
        <p:spPr>
          <a:xfrm>
            <a:off x="2887395" y="1731045"/>
            <a:ext cx="1170513" cy="1411763"/>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7EC5F8CA-C452-491C-8BFF-AA5DC193726F}"/>
              </a:ext>
            </a:extLst>
          </p:cNvPr>
          <p:cNvCxnSpPr/>
          <p:nvPr/>
        </p:nvCxnSpPr>
        <p:spPr>
          <a:xfrm>
            <a:off x="3904648" y="2763511"/>
            <a:ext cx="0" cy="779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3D351D-7EE7-4D5F-A7E3-A7CA1A35AF89}"/>
              </a:ext>
            </a:extLst>
          </p:cNvPr>
          <p:cNvCxnSpPr/>
          <p:nvPr/>
        </p:nvCxnSpPr>
        <p:spPr>
          <a:xfrm flipH="1">
            <a:off x="3391539" y="2757395"/>
            <a:ext cx="1009514" cy="1122689"/>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87BDEC2E-08F1-4CC2-82B8-5E7A02418BD2}"/>
              </a:ext>
            </a:extLst>
          </p:cNvPr>
          <p:cNvCxnSpPr/>
          <p:nvPr/>
        </p:nvCxnSpPr>
        <p:spPr>
          <a:xfrm>
            <a:off x="2933098" y="1657350"/>
            <a:ext cx="0" cy="1600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4F1BD9-3158-45FA-9B4A-50AF25ED87D3}"/>
              </a:ext>
            </a:extLst>
          </p:cNvPr>
          <p:cNvCxnSpPr/>
          <p:nvPr/>
        </p:nvCxnSpPr>
        <p:spPr>
          <a:xfrm>
            <a:off x="2800350" y="2843473"/>
            <a:ext cx="16573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3" name="Title 1">
            <a:extLst>
              <a:ext uri="{FF2B5EF4-FFF2-40B4-BE49-F238E27FC236}">
                <a16:creationId xmlns:a16="http://schemas.microsoft.com/office/drawing/2014/main" id="{4FC5E81A-AEF7-44D3-B834-15DC59E12E15}"/>
              </a:ext>
            </a:extLst>
          </p:cNvPr>
          <p:cNvSpPr txBox="1">
            <a:spLocks/>
          </p:cNvSpPr>
          <p:nvPr/>
        </p:nvSpPr>
        <p:spPr>
          <a:xfrm rot="16200000">
            <a:off x="1114426" y="1988220"/>
            <a:ext cx="16573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t>Jurisdiction X</a:t>
            </a:r>
          </a:p>
        </p:txBody>
      </p:sp>
      <p:sp>
        <p:nvSpPr>
          <p:cNvPr id="134" name="Title 1">
            <a:extLst>
              <a:ext uri="{FF2B5EF4-FFF2-40B4-BE49-F238E27FC236}">
                <a16:creationId xmlns:a16="http://schemas.microsoft.com/office/drawing/2014/main" id="{C8DBBAE3-832E-4F30-B510-72BF01498C01}"/>
              </a:ext>
            </a:extLst>
          </p:cNvPr>
          <p:cNvSpPr txBox="1">
            <a:spLocks/>
          </p:cNvSpPr>
          <p:nvPr/>
        </p:nvSpPr>
        <p:spPr>
          <a:xfrm>
            <a:off x="5474082" y="3155448"/>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Potential treatment location:</a:t>
            </a:r>
          </a:p>
        </p:txBody>
      </p:sp>
      <p:sp>
        <p:nvSpPr>
          <p:cNvPr id="135" name="Oval 134">
            <a:extLst>
              <a:ext uri="{FF2B5EF4-FFF2-40B4-BE49-F238E27FC236}">
                <a16:creationId xmlns:a16="http://schemas.microsoft.com/office/drawing/2014/main" id="{69C255C1-D199-4809-AEC7-6B58C8863EC6}"/>
              </a:ext>
            </a:extLst>
          </p:cNvPr>
          <p:cNvSpPr/>
          <p:nvPr/>
        </p:nvSpPr>
        <p:spPr>
          <a:xfrm>
            <a:off x="6721645" y="3245611"/>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744403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lvl="0">
              <a:defRPr/>
            </a:pPr>
            <a:r>
              <a:rPr lang="en-US" sz="1200" dirty="0">
                <a:latin typeface="Trebuchet MS" panose="020B0603020202020204" pitchFamily="34" charset="0"/>
              </a:rPr>
              <a:t>Process Overview</a:t>
            </a:r>
          </a:p>
        </p:txBody>
      </p:sp>
      <p:pic>
        <p:nvPicPr>
          <p:cNvPr id="38" name="Picture 4" descr="http://www.dot.state.oh.us/brand/PublishingImages/PNG/ODOT-Zephyr-DOT-White-No-Website.png">
            <a:extLst>
              <a:ext uri="{FF2B5EF4-FFF2-40B4-BE49-F238E27FC236}">
                <a16:creationId xmlns:a16="http://schemas.microsoft.com/office/drawing/2014/main" id="{E6488D05-C0DC-46BD-B7C6-4200EFFED5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97D5DE69-8ABC-4E06-B7AC-07CAE477E759}"/>
              </a:ext>
            </a:extLst>
          </p:cNvPr>
          <p:cNvSpPr/>
          <p:nvPr/>
        </p:nvSpPr>
        <p:spPr>
          <a:xfrm>
            <a:off x="2338992" y="1731044"/>
            <a:ext cx="2451482" cy="2400300"/>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01" name="Group 100">
            <a:extLst>
              <a:ext uri="{FF2B5EF4-FFF2-40B4-BE49-F238E27FC236}">
                <a16:creationId xmlns:a16="http://schemas.microsoft.com/office/drawing/2014/main" id="{203C0E5F-864C-4A6B-AB27-488E60FE9E8C}"/>
              </a:ext>
            </a:extLst>
          </p:cNvPr>
          <p:cNvGrpSpPr/>
          <p:nvPr/>
        </p:nvGrpSpPr>
        <p:grpSpPr>
          <a:xfrm>
            <a:off x="3214902" y="1919679"/>
            <a:ext cx="597111" cy="542369"/>
            <a:chOff x="-2003353" y="2162798"/>
            <a:chExt cx="796148" cy="723159"/>
          </a:xfrm>
          <a:solidFill>
            <a:schemeClr val="bg1">
              <a:lumMod val="85000"/>
            </a:schemeClr>
          </a:solidFill>
        </p:grpSpPr>
        <p:sp>
          <p:nvSpPr>
            <p:cNvPr id="102" name="Rectangle 101">
              <a:extLst>
                <a:ext uri="{FF2B5EF4-FFF2-40B4-BE49-F238E27FC236}">
                  <a16:creationId xmlns:a16="http://schemas.microsoft.com/office/drawing/2014/main" id="{4264625B-181B-4460-A7BA-A4B1CD0335AA}"/>
                </a:ext>
              </a:extLst>
            </p:cNvPr>
            <p:cNvSpPr/>
            <p:nvPr/>
          </p:nvSpPr>
          <p:spPr>
            <a:xfrm>
              <a:off x="-1752599" y="2162798"/>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3" name="Rectangle 102">
              <a:extLst>
                <a:ext uri="{FF2B5EF4-FFF2-40B4-BE49-F238E27FC236}">
                  <a16:creationId xmlns:a16="http://schemas.microsoft.com/office/drawing/2014/main" id="{76E45A34-4047-467C-BA02-8A9ED2339D82}"/>
                </a:ext>
              </a:extLst>
            </p:cNvPr>
            <p:cNvSpPr/>
            <p:nvPr/>
          </p:nvSpPr>
          <p:spPr>
            <a:xfrm>
              <a:off x="-1594221" y="2321175"/>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4" name="Rectangle 103">
              <a:extLst>
                <a:ext uri="{FF2B5EF4-FFF2-40B4-BE49-F238E27FC236}">
                  <a16:creationId xmlns:a16="http://schemas.microsoft.com/office/drawing/2014/main" id="{7AF27279-20FA-48FA-BA57-4F566CFFE04D}"/>
                </a:ext>
              </a:extLst>
            </p:cNvPr>
            <p:cNvSpPr/>
            <p:nvPr/>
          </p:nvSpPr>
          <p:spPr>
            <a:xfrm>
              <a:off x="-2003353" y="2421160"/>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5" name="Group 104">
            <a:extLst>
              <a:ext uri="{FF2B5EF4-FFF2-40B4-BE49-F238E27FC236}">
                <a16:creationId xmlns:a16="http://schemas.microsoft.com/office/drawing/2014/main" id="{45EA1823-E821-4B61-8531-4974A40C8C0F}"/>
              </a:ext>
            </a:extLst>
          </p:cNvPr>
          <p:cNvGrpSpPr/>
          <p:nvPr/>
        </p:nvGrpSpPr>
        <p:grpSpPr>
          <a:xfrm>
            <a:off x="3595648" y="2614824"/>
            <a:ext cx="729032" cy="880096"/>
            <a:chOff x="-1814095" y="4911413"/>
            <a:chExt cx="972042" cy="1173461"/>
          </a:xfrm>
          <a:solidFill>
            <a:schemeClr val="bg1">
              <a:lumMod val="85000"/>
            </a:schemeClr>
          </a:solidFill>
        </p:grpSpPr>
        <p:sp>
          <p:nvSpPr>
            <p:cNvPr id="106" name="Rectangle 105">
              <a:extLst>
                <a:ext uri="{FF2B5EF4-FFF2-40B4-BE49-F238E27FC236}">
                  <a16:creationId xmlns:a16="http://schemas.microsoft.com/office/drawing/2014/main" id="{B3A25AEB-F8CA-41A8-B474-E32E4B34F313}"/>
                </a:ext>
              </a:extLst>
            </p:cNvPr>
            <p:cNvSpPr/>
            <p:nvPr/>
          </p:nvSpPr>
          <p:spPr>
            <a:xfrm>
              <a:off x="-1193939" y="5302156"/>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7" name="Rectangle 106">
              <a:extLst>
                <a:ext uri="{FF2B5EF4-FFF2-40B4-BE49-F238E27FC236}">
                  <a16:creationId xmlns:a16="http://schemas.microsoft.com/office/drawing/2014/main" id="{19FF15C3-FF6B-4AB4-BA17-FF0243548A2F}"/>
                </a:ext>
              </a:extLst>
            </p:cNvPr>
            <p:cNvSpPr/>
            <p:nvPr/>
          </p:nvSpPr>
          <p:spPr>
            <a:xfrm>
              <a:off x="-1642928" y="5697858"/>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Rectangle 107">
              <a:extLst>
                <a:ext uri="{FF2B5EF4-FFF2-40B4-BE49-F238E27FC236}">
                  <a16:creationId xmlns:a16="http://schemas.microsoft.com/office/drawing/2014/main" id="{CEB0DDCE-F01B-4896-8395-8352EF262939}"/>
                </a:ext>
              </a:extLst>
            </p:cNvPr>
            <p:cNvSpPr/>
            <p:nvPr/>
          </p:nvSpPr>
          <p:spPr>
            <a:xfrm>
              <a:off x="-1666504" y="4911413"/>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9" name="Rectangle 108">
              <a:extLst>
                <a:ext uri="{FF2B5EF4-FFF2-40B4-BE49-F238E27FC236}">
                  <a16:creationId xmlns:a16="http://schemas.microsoft.com/office/drawing/2014/main" id="{1E7CA17E-7D8E-4EEC-818D-3F180356FFDB}"/>
                </a:ext>
              </a:extLst>
            </p:cNvPr>
            <p:cNvSpPr/>
            <p:nvPr/>
          </p:nvSpPr>
          <p:spPr>
            <a:xfrm>
              <a:off x="-1814095" y="5114143"/>
              <a:ext cx="729350" cy="72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0" name="Rectangle 109">
            <a:extLst>
              <a:ext uri="{FF2B5EF4-FFF2-40B4-BE49-F238E27FC236}">
                <a16:creationId xmlns:a16="http://schemas.microsoft.com/office/drawing/2014/main" id="{79AB6944-9FA9-4061-A417-6AC5E47A9FE7}"/>
              </a:ext>
            </a:extLst>
          </p:cNvPr>
          <p:cNvSpPr/>
          <p:nvPr/>
        </p:nvSpPr>
        <p:spPr>
          <a:xfrm>
            <a:off x="5429250" y="2117936"/>
            <a:ext cx="1702302" cy="1540742"/>
          </a:xfrm>
          <a:prstGeom prst="rect">
            <a:avLst/>
          </a:prstGeom>
          <a:solidFill>
            <a:schemeClr val="bg1">
              <a:lumMod val="95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1" name="Straight Connector 110">
            <a:extLst>
              <a:ext uri="{FF2B5EF4-FFF2-40B4-BE49-F238E27FC236}">
                <a16:creationId xmlns:a16="http://schemas.microsoft.com/office/drawing/2014/main" id="{3C8CCC6D-CF48-4F40-9D3F-2FC1D7BA883A}"/>
              </a:ext>
            </a:extLst>
          </p:cNvPr>
          <p:cNvCxnSpPr/>
          <p:nvPr/>
        </p:nvCxnSpPr>
        <p:spPr>
          <a:xfrm>
            <a:off x="6663654" y="2693931"/>
            <a:ext cx="26680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9A3A5F-AD06-45F0-B36D-4D2D80D25013}"/>
              </a:ext>
            </a:extLst>
          </p:cNvPr>
          <p:cNvCxnSpPr/>
          <p:nvPr/>
        </p:nvCxnSpPr>
        <p:spPr>
          <a:xfrm>
            <a:off x="2075848" y="230254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9F19FF-36D6-4ED9-AA7D-57EF101E2549}"/>
              </a:ext>
            </a:extLst>
          </p:cNvPr>
          <p:cNvCxnSpPr/>
          <p:nvPr/>
        </p:nvCxnSpPr>
        <p:spPr>
          <a:xfrm>
            <a:off x="2933098" y="1445294"/>
            <a:ext cx="0" cy="26860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75831A6-E0B1-4AFA-9E0E-3283CF23A5A7}"/>
              </a:ext>
            </a:extLst>
          </p:cNvPr>
          <p:cNvCxnSpPr/>
          <p:nvPr/>
        </p:nvCxnSpPr>
        <p:spPr>
          <a:xfrm>
            <a:off x="2075848" y="350269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A0CC4DA-520D-4AA0-B4BF-96CD01A73DB6}"/>
              </a:ext>
            </a:extLst>
          </p:cNvPr>
          <p:cNvCxnSpPr/>
          <p:nvPr/>
        </p:nvCxnSpPr>
        <p:spPr>
          <a:xfrm>
            <a:off x="3904648" y="1445294"/>
            <a:ext cx="0" cy="28003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8FE5452-2D14-467B-8595-BA1A39CF9EA6}"/>
              </a:ext>
            </a:extLst>
          </p:cNvPr>
          <p:cNvCxnSpPr/>
          <p:nvPr/>
        </p:nvCxnSpPr>
        <p:spPr>
          <a:xfrm>
            <a:off x="2075848" y="2845469"/>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C7EABC-0D9E-4269-BB52-499FC994D55C}"/>
              </a:ext>
            </a:extLst>
          </p:cNvPr>
          <p:cNvCxnSpPr/>
          <p:nvPr/>
        </p:nvCxnSpPr>
        <p:spPr>
          <a:xfrm>
            <a:off x="2590198" y="1731044"/>
            <a:ext cx="0" cy="14287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53A367-0E3F-4A1C-A5E8-2207C3051771}"/>
              </a:ext>
            </a:extLst>
          </p:cNvPr>
          <p:cNvCxnSpPr/>
          <p:nvPr/>
        </p:nvCxnSpPr>
        <p:spPr>
          <a:xfrm>
            <a:off x="2075848" y="3159794"/>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D7B455-F0F2-4388-A237-1C7B5EABF69D}"/>
              </a:ext>
            </a:extLst>
          </p:cNvPr>
          <p:cNvCxnSpPr/>
          <p:nvPr/>
        </p:nvCxnSpPr>
        <p:spPr>
          <a:xfrm flipV="1">
            <a:off x="3447448" y="2645445"/>
            <a:ext cx="0" cy="11836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35C4EC1-2D66-4EBB-BFD4-FB4B4CB3FBD6}"/>
              </a:ext>
            </a:extLst>
          </p:cNvPr>
          <p:cNvCxnSpPr/>
          <p:nvPr/>
        </p:nvCxnSpPr>
        <p:spPr>
          <a:xfrm flipH="1">
            <a:off x="3066065" y="2166098"/>
            <a:ext cx="1869914" cy="2079547"/>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5074C825-9B78-4515-84A8-3193FE47B3CA}"/>
              </a:ext>
            </a:extLst>
          </p:cNvPr>
          <p:cNvCxnSpPr/>
          <p:nvPr/>
        </p:nvCxnSpPr>
        <p:spPr>
          <a:xfrm>
            <a:off x="2650333" y="1445294"/>
            <a:ext cx="2280383" cy="2750385"/>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22" name="Title 1">
            <a:extLst>
              <a:ext uri="{FF2B5EF4-FFF2-40B4-BE49-F238E27FC236}">
                <a16:creationId xmlns:a16="http://schemas.microsoft.com/office/drawing/2014/main" id="{24E189C7-CE77-4673-88EB-0DA0853BB82B}"/>
              </a:ext>
            </a:extLst>
          </p:cNvPr>
          <p:cNvSpPr txBox="1">
            <a:spLocks/>
          </p:cNvSpPr>
          <p:nvPr/>
        </p:nvSpPr>
        <p:spPr>
          <a:xfrm>
            <a:off x="5453690" y="2269467"/>
            <a:ext cx="1092339"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High Risk Segment:</a:t>
            </a:r>
          </a:p>
        </p:txBody>
      </p:sp>
      <p:sp>
        <p:nvSpPr>
          <p:cNvPr id="123" name="Title 1">
            <a:extLst>
              <a:ext uri="{FF2B5EF4-FFF2-40B4-BE49-F238E27FC236}">
                <a16:creationId xmlns:a16="http://schemas.microsoft.com/office/drawing/2014/main" id="{C1497DCE-0AA1-4783-A050-ACDDC551E2AB}"/>
              </a:ext>
            </a:extLst>
          </p:cNvPr>
          <p:cNvSpPr txBox="1">
            <a:spLocks/>
          </p:cNvSpPr>
          <p:nvPr/>
        </p:nvSpPr>
        <p:spPr>
          <a:xfrm>
            <a:off x="5460045" y="2537307"/>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Low Risk Segment:</a:t>
            </a:r>
          </a:p>
        </p:txBody>
      </p:sp>
      <p:sp>
        <p:nvSpPr>
          <p:cNvPr id="124" name="Title 1">
            <a:extLst>
              <a:ext uri="{FF2B5EF4-FFF2-40B4-BE49-F238E27FC236}">
                <a16:creationId xmlns:a16="http://schemas.microsoft.com/office/drawing/2014/main" id="{A80451AD-7C13-41F5-B516-1FF896229A98}"/>
              </a:ext>
            </a:extLst>
          </p:cNvPr>
          <p:cNvSpPr txBox="1">
            <a:spLocks/>
          </p:cNvSpPr>
          <p:nvPr/>
        </p:nvSpPr>
        <p:spPr>
          <a:xfrm>
            <a:off x="5453689" y="2057400"/>
            <a:ext cx="1404311"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algn="ctr"/>
            <a:r>
              <a:rPr lang="en-US" sz="1050" dirty="0">
                <a:solidFill>
                  <a:schemeClr val="tx1">
                    <a:lumMod val="50000"/>
                    <a:lumOff val="50000"/>
                  </a:schemeClr>
                </a:solidFill>
              </a:rPr>
              <a:t>LEGEND:</a:t>
            </a:r>
          </a:p>
        </p:txBody>
      </p:sp>
      <p:sp>
        <p:nvSpPr>
          <p:cNvPr id="125" name="Title 1">
            <a:extLst>
              <a:ext uri="{FF2B5EF4-FFF2-40B4-BE49-F238E27FC236}">
                <a16:creationId xmlns:a16="http://schemas.microsoft.com/office/drawing/2014/main" id="{A317CAD0-F287-4C99-AED3-8AFC7ECAFD19}"/>
              </a:ext>
            </a:extLst>
          </p:cNvPr>
          <p:cNvSpPr txBox="1">
            <a:spLocks/>
          </p:cNvSpPr>
          <p:nvPr/>
        </p:nvSpPr>
        <p:spPr>
          <a:xfrm>
            <a:off x="5466497" y="2823818"/>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County Boundary:</a:t>
            </a:r>
          </a:p>
        </p:txBody>
      </p:sp>
      <p:sp>
        <p:nvSpPr>
          <p:cNvPr id="126" name="Rectangle 125">
            <a:extLst>
              <a:ext uri="{FF2B5EF4-FFF2-40B4-BE49-F238E27FC236}">
                <a16:creationId xmlns:a16="http://schemas.microsoft.com/office/drawing/2014/main" id="{FCA78961-0F70-471F-BD68-442F8B77201D}"/>
              </a:ext>
            </a:extLst>
          </p:cNvPr>
          <p:cNvSpPr/>
          <p:nvPr/>
        </p:nvSpPr>
        <p:spPr>
          <a:xfrm>
            <a:off x="6683083" y="2906559"/>
            <a:ext cx="215425" cy="205352"/>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86884AA1-9230-478D-A48C-638F508084E6}"/>
              </a:ext>
            </a:extLst>
          </p:cNvPr>
          <p:cNvCxnSpPr/>
          <p:nvPr/>
        </p:nvCxnSpPr>
        <p:spPr>
          <a:xfrm>
            <a:off x="6663654" y="2448788"/>
            <a:ext cx="2668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911EBE2-5494-43A2-A797-4FFCC8A3F165}"/>
              </a:ext>
            </a:extLst>
          </p:cNvPr>
          <p:cNvCxnSpPr/>
          <p:nvPr/>
        </p:nvCxnSpPr>
        <p:spPr>
          <a:xfrm>
            <a:off x="2887395" y="1731045"/>
            <a:ext cx="1170513" cy="1411763"/>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7EC5F8CA-C452-491C-8BFF-AA5DC193726F}"/>
              </a:ext>
            </a:extLst>
          </p:cNvPr>
          <p:cNvCxnSpPr/>
          <p:nvPr/>
        </p:nvCxnSpPr>
        <p:spPr>
          <a:xfrm>
            <a:off x="3904648" y="2763511"/>
            <a:ext cx="0" cy="779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3D351D-7EE7-4D5F-A7E3-A7CA1A35AF89}"/>
              </a:ext>
            </a:extLst>
          </p:cNvPr>
          <p:cNvCxnSpPr/>
          <p:nvPr/>
        </p:nvCxnSpPr>
        <p:spPr>
          <a:xfrm flipH="1">
            <a:off x="3391539" y="2757395"/>
            <a:ext cx="1009514" cy="1122689"/>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87BDEC2E-08F1-4CC2-82B8-5E7A02418BD2}"/>
              </a:ext>
            </a:extLst>
          </p:cNvPr>
          <p:cNvCxnSpPr/>
          <p:nvPr/>
        </p:nvCxnSpPr>
        <p:spPr>
          <a:xfrm>
            <a:off x="2933098" y="1657350"/>
            <a:ext cx="0" cy="1600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4F1BD9-3158-45FA-9B4A-50AF25ED87D3}"/>
              </a:ext>
            </a:extLst>
          </p:cNvPr>
          <p:cNvCxnSpPr/>
          <p:nvPr/>
        </p:nvCxnSpPr>
        <p:spPr>
          <a:xfrm>
            <a:off x="2800350" y="2843473"/>
            <a:ext cx="16573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3" name="Title 1">
            <a:extLst>
              <a:ext uri="{FF2B5EF4-FFF2-40B4-BE49-F238E27FC236}">
                <a16:creationId xmlns:a16="http://schemas.microsoft.com/office/drawing/2014/main" id="{4FC5E81A-AEF7-44D3-B834-15DC59E12E15}"/>
              </a:ext>
            </a:extLst>
          </p:cNvPr>
          <p:cNvSpPr txBox="1">
            <a:spLocks/>
          </p:cNvSpPr>
          <p:nvPr/>
        </p:nvSpPr>
        <p:spPr>
          <a:xfrm rot="16200000">
            <a:off x="1114426" y="1988220"/>
            <a:ext cx="16573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t>Jurisdiction X</a:t>
            </a:r>
          </a:p>
        </p:txBody>
      </p:sp>
      <p:sp>
        <p:nvSpPr>
          <p:cNvPr id="134" name="Title 1">
            <a:extLst>
              <a:ext uri="{FF2B5EF4-FFF2-40B4-BE49-F238E27FC236}">
                <a16:creationId xmlns:a16="http://schemas.microsoft.com/office/drawing/2014/main" id="{C8DBBAE3-832E-4F30-B510-72BF01498C01}"/>
              </a:ext>
            </a:extLst>
          </p:cNvPr>
          <p:cNvSpPr txBox="1">
            <a:spLocks/>
          </p:cNvSpPr>
          <p:nvPr/>
        </p:nvSpPr>
        <p:spPr>
          <a:xfrm>
            <a:off x="5474082" y="3155448"/>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Potential treatment location:</a:t>
            </a:r>
          </a:p>
        </p:txBody>
      </p:sp>
      <p:sp>
        <p:nvSpPr>
          <p:cNvPr id="135" name="Oval 134">
            <a:extLst>
              <a:ext uri="{FF2B5EF4-FFF2-40B4-BE49-F238E27FC236}">
                <a16:creationId xmlns:a16="http://schemas.microsoft.com/office/drawing/2014/main" id="{69C255C1-D199-4809-AEC7-6B58C8863EC6}"/>
              </a:ext>
            </a:extLst>
          </p:cNvPr>
          <p:cNvSpPr/>
          <p:nvPr/>
        </p:nvSpPr>
        <p:spPr>
          <a:xfrm>
            <a:off x="6721645" y="3245611"/>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8" name="Oval 47">
            <a:extLst>
              <a:ext uri="{FF2B5EF4-FFF2-40B4-BE49-F238E27FC236}">
                <a16:creationId xmlns:a16="http://schemas.microsoft.com/office/drawing/2014/main" id="{0AFE62EE-D9C5-4F44-A904-82942FF1CBF8}"/>
              </a:ext>
            </a:extLst>
          </p:cNvPr>
          <p:cNvSpPr/>
          <p:nvPr/>
        </p:nvSpPr>
        <p:spPr>
          <a:xfrm>
            <a:off x="3085332" y="1988220"/>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9" name="Oval 48">
            <a:extLst>
              <a:ext uri="{FF2B5EF4-FFF2-40B4-BE49-F238E27FC236}">
                <a16:creationId xmlns:a16="http://schemas.microsoft.com/office/drawing/2014/main" id="{CCD01A45-2A88-49D8-9F9D-96E791DE6535}"/>
              </a:ext>
            </a:extLst>
          </p:cNvPr>
          <p:cNvSpPr/>
          <p:nvPr/>
        </p:nvSpPr>
        <p:spPr>
          <a:xfrm>
            <a:off x="3497450" y="2470495"/>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0" name="Oval 49">
            <a:extLst>
              <a:ext uri="{FF2B5EF4-FFF2-40B4-BE49-F238E27FC236}">
                <a16:creationId xmlns:a16="http://schemas.microsoft.com/office/drawing/2014/main" id="{A2831F99-E3DF-4E69-BF8A-5B315A164286}"/>
              </a:ext>
            </a:extLst>
          </p:cNvPr>
          <p:cNvSpPr/>
          <p:nvPr/>
        </p:nvSpPr>
        <p:spPr>
          <a:xfrm>
            <a:off x="3357734" y="2744488"/>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Oval 50">
            <a:extLst>
              <a:ext uri="{FF2B5EF4-FFF2-40B4-BE49-F238E27FC236}">
                <a16:creationId xmlns:a16="http://schemas.microsoft.com/office/drawing/2014/main" id="{6F807856-F1CF-4FDA-B809-5F761F1DD6AE}"/>
              </a:ext>
            </a:extLst>
          </p:cNvPr>
          <p:cNvSpPr/>
          <p:nvPr/>
        </p:nvSpPr>
        <p:spPr>
          <a:xfrm>
            <a:off x="2847666" y="2221156"/>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2" name="Oval 51">
            <a:extLst>
              <a:ext uri="{FF2B5EF4-FFF2-40B4-BE49-F238E27FC236}">
                <a16:creationId xmlns:a16="http://schemas.microsoft.com/office/drawing/2014/main" id="{154B5E78-6384-4756-B2B6-B5E63E8C1A33}"/>
              </a:ext>
            </a:extLst>
          </p:cNvPr>
          <p:cNvSpPr/>
          <p:nvPr/>
        </p:nvSpPr>
        <p:spPr>
          <a:xfrm>
            <a:off x="4014701" y="2758771"/>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4" name="Oval 53">
            <a:extLst>
              <a:ext uri="{FF2B5EF4-FFF2-40B4-BE49-F238E27FC236}">
                <a16:creationId xmlns:a16="http://schemas.microsoft.com/office/drawing/2014/main" id="{076B1A77-3FDD-4E69-8CE5-411550F51540}"/>
              </a:ext>
            </a:extLst>
          </p:cNvPr>
          <p:cNvSpPr/>
          <p:nvPr/>
        </p:nvSpPr>
        <p:spPr>
          <a:xfrm>
            <a:off x="3820655" y="318444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5" name="Oval 54">
            <a:extLst>
              <a:ext uri="{FF2B5EF4-FFF2-40B4-BE49-F238E27FC236}">
                <a16:creationId xmlns:a16="http://schemas.microsoft.com/office/drawing/2014/main" id="{DBA9DF0B-145A-4623-975B-C520A90B29A7}"/>
              </a:ext>
            </a:extLst>
          </p:cNvPr>
          <p:cNvSpPr/>
          <p:nvPr/>
        </p:nvSpPr>
        <p:spPr>
          <a:xfrm>
            <a:off x="3357850" y="3416473"/>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6" name="Oval 55">
            <a:extLst>
              <a:ext uri="{FF2B5EF4-FFF2-40B4-BE49-F238E27FC236}">
                <a16:creationId xmlns:a16="http://schemas.microsoft.com/office/drawing/2014/main" id="{173C04A8-40AE-47CD-AAA9-34A8F358E624}"/>
              </a:ext>
            </a:extLst>
          </p:cNvPr>
          <p:cNvSpPr/>
          <p:nvPr/>
        </p:nvSpPr>
        <p:spPr>
          <a:xfrm>
            <a:off x="3357850" y="372528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7" name="Oval 56">
            <a:extLst>
              <a:ext uri="{FF2B5EF4-FFF2-40B4-BE49-F238E27FC236}">
                <a16:creationId xmlns:a16="http://schemas.microsoft.com/office/drawing/2014/main" id="{1A1B7BC9-1F6F-422C-A95B-16D4B323D543}"/>
              </a:ext>
            </a:extLst>
          </p:cNvPr>
          <p:cNvSpPr/>
          <p:nvPr/>
        </p:nvSpPr>
        <p:spPr>
          <a:xfrm>
            <a:off x="3047848" y="2745306"/>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 name="Oval 57">
            <a:extLst>
              <a:ext uri="{FF2B5EF4-FFF2-40B4-BE49-F238E27FC236}">
                <a16:creationId xmlns:a16="http://schemas.microsoft.com/office/drawing/2014/main" id="{E4A23976-29C3-42B2-888D-026B44B3FBEE}"/>
              </a:ext>
            </a:extLst>
          </p:cNvPr>
          <p:cNvSpPr/>
          <p:nvPr/>
        </p:nvSpPr>
        <p:spPr>
          <a:xfrm>
            <a:off x="2851411" y="309918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4770071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lvl="0">
              <a:defRPr/>
            </a:pPr>
            <a:r>
              <a:rPr lang="en-US" sz="1200" dirty="0">
                <a:latin typeface="Trebuchet MS" panose="020B0603020202020204" pitchFamily="34" charset="0"/>
              </a:rPr>
              <a:t>Process Overview</a:t>
            </a:r>
          </a:p>
        </p:txBody>
      </p:sp>
      <p:pic>
        <p:nvPicPr>
          <p:cNvPr id="38" name="Picture 4" descr="http://www.dot.state.oh.us/brand/PublishingImages/PNG/ODOT-Zephyr-DOT-White-No-Website.png">
            <a:extLst>
              <a:ext uri="{FF2B5EF4-FFF2-40B4-BE49-F238E27FC236}">
                <a16:creationId xmlns:a16="http://schemas.microsoft.com/office/drawing/2014/main" id="{E6488D05-C0DC-46BD-B7C6-4200EFFED5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97D5DE69-8ABC-4E06-B7AC-07CAE477E759}"/>
              </a:ext>
            </a:extLst>
          </p:cNvPr>
          <p:cNvSpPr/>
          <p:nvPr/>
        </p:nvSpPr>
        <p:spPr>
          <a:xfrm>
            <a:off x="2338992" y="1731044"/>
            <a:ext cx="2451482" cy="2400300"/>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101" name="Group 100">
            <a:extLst>
              <a:ext uri="{FF2B5EF4-FFF2-40B4-BE49-F238E27FC236}">
                <a16:creationId xmlns:a16="http://schemas.microsoft.com/office/drawing/2014/main" id="{203C0E5F-864C-4A6B-AB27-488E60FE9E8C}"/>
              </a:ext>
            </a:extLst>
          </p:cNvPr>
          <p:cNvGrpSpPr/>
          <p:nvPr/>
        </p:nvGrpSpPr>
        <p:grpSpPr>
          <a:xfrm>
            <a:off x="3214902" y="1919679"/>
            <a:ext cx="597111" cy="542369"/>
            <a:chOff x="-2003353" y="2162798"/>
            <a:chExt cx="796148" cy="723159"/>
          </a:xfrm>
          <a:solidFill>
            <a:schemeClr val="bg1">
              <a:lumMod val="85000"/>
            </a:schemeClr>
          </a:solidFill>
        </p:grpSpPr>
        <p:sp>
          <p:nvSpPr>
            <p:cNvPr id="102" name="Rectangle 101">
              <a:extLst>
                <a:ext uri="{FF2B5EF4-FFF2-40B4-BE49-F238E27FC236}">
                  <a16:creationId xmlns:a16="http://schemas.microsoft.com/office/drawing/2014/main" id="{4264625B-181B-4460-A7BA-A4B1CD0335AA}"/>
                </a:ext>
              </a:extLst>
            </p:cNvPr>
            <p:cNvSpPr/>
            <p:nvPr/>
          </p:nvSpPr>
          <p:spPr>
            <a:xfrm>
              <a:off x="-1752599" y="2162798"/>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3" name="Rectangle 102">
              <a:extLst>
                <a:ext uri="{FF2B5EF4-FFF2-40B4-BE49-F238E27FC236}">
                  <a16:creationId xmlns:a16="http://schemas.microsoft.com/office/drawing/2014/main" id="{76E45A34-4047-467C-BA02-8A9ED2339D82}"/>
                </a:ext>
              </a:extLst>
            </p:cNvPr>
            <p:cNvSpPr/>
            <p:nvPr/>
          </p:nvSpPr>
          <p:spPr>
            <a:xfrm>
              <a:off x="-1594221" y="2321175"/>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4" name="Rectangle 103">
              <a:extLst>
                <a:ext uri="{FF2B5EF4-FFF2-40B4-BE49-F238E27FC236}">
                  <a16:creationId xmlns:a16="http://schemas.microsoft.com/office/drawing/2014/main" id="{7AF27279-20FA-48FA-BA57-4F566CFFE04D}"/>
                </a:ext>
              </a:extLst>
            </p:cNvPr>
            <p:cNvSpPr/>
            <p:nvPr/>
          </p:nvSpPr>
          <p:spPr>
            <a:xfrm>
              <a:off x="-2003353" y="2421160"/>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05" name="Group 104">
            <a:extLst>
              <a:ext uri="{FF2B5EF4-FFF2-40B4-BE49-F238E27FC236}">
                <a16:creationId xmlns:a16="http://schemas.microsoft.com/office/drawing/2014/main" id="{45EA1823-E821-4B61-8531-4974A40C8C0F}"/>
              </a:ext>
            </a:extLst>
          </p:cNvPr>
          <p:cNvGrpSpPr/>
          <p:nvPr/>
        </p:nvGrpSpPr>
        <p:grpSpPr>
          <a:xfrm>
            <a:off x="3595648" y="2614824"/>
            <a:ext cx="729032" cy="880096"/>
            <a:chOff x="-1814095" y="4911413"/>
            <a:chExt cx="972042" cy="1173461"/>
          </a:xfrm>
          <a:solidFill>
            <a:schemeClr val="bg1">
              <a:lumMod val="85000"/>
            </a:schemeClr>
          </a:solidFill>
        </p:grpSpPr>
        <p:sp>
          <p:nvSpPr>
            <p:cNvPr id="106" name="Rectangle 105">
              <a:extLst>
                <a:ext uri="{FF2B5EF4-FFF2-40B4-BE49-F238E27FC236}">
                  <a16:creationId xmlns:a16="http://schemas.microsoft.com/office/drawing/2014/main" id="{B3A25AEB-F8CA-41A8-B474-E32E4B34F313}"/>
                </a:ext>
              </a:extLst>
            </p:cNvPr>
            <p:cNvSpPr/>
            <p:nvPr/>
          </p:nvSpPr>
          <p:spPr>
            <a:xfrm>
              <a:off x="-1193939" y="5302156"/>
              <a:ext cx="351886" cy="35188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7" name="Rectangle 106">
              <a:extLst>
                <a:ext uri="{FF2B5EF4-FFF2-40B4-BE49-F238E27FC236}">
                  <a16:creationId xmlns:a16="http://schemas.microsoft.com/office/drawing/2014/main" id="{19FF15C3-FF6B-4AB4-BA17-FF0243548A2F}"/>
                </a:ext>
              </a:extLst>
            </p:cNvPr>
            <p:cNvSpPr/>
            <p:nvPr/>
          </p:nvSpPr>
          <p:spPr>
            <a:xfrm>
              <a:off x="-1642928" y="5697858"/>
              <a:ext cx="387016" cy="3870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Rectangle 107">
              <a:extLst>
                <a:ext uri="{FF2B5EF4-FFF2-40B4-BE49-F238E27FC236}">
                  <a16:creationId xmlns:a16="http://schemas.microsoft.com/office/drawing/2014/main" id="{CEB0DDCE-F01B-4896-8395-8352EF262939}"/>
                </a:ext>
              </a:extLst>
            </p:cNvPr>
            <p:cNvSpPr/>
            <p:nvPr/>
          </p:nvSpPr>
          <p:spPr>
            <a:xfrm>
              <a:off x="-1666504" y="4911413"/>
              <a:ext cx="464797" cy="46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9" name="Rectangle 108">
              <a:extLst>
                <a:ext uri="{FF2B5EF4-FFF2-40B4-BE49-F238E27FC236}">
                  <a16:creationId xmlns:a16="http://schemas.microsoft.com/office/drawing/2014/main" id="{1E7CA17E-7D8E-4EEC-818D-3F180356FFDB}"/>
                </a:ext>
              </a:extLst>
            </p:cNvPr>
            <p:cNvSpPr/>
            <p:nvPr/>
          </p:nvSpPr>
          <p:spPr>
            <a:xfrm>
              <a:off x="-1814095" y="5114143"/>
              <a:ext cx="729350" cy="7293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0" name="Rectangle 109">
            <a:extLst>
              <a:ext uri="{FF2B5EF4-FFF2-40B4-BE49-F238E27FC236}">
                <a16:creationId xmlns:a16="http://schemas.microsoft.com/office/drawing/2014/main" id="{79AB6944-9FA9-4061-A417-6AC5E47A9FE7}"/>
              </a:ext>
            </a:extLst>
          </p:cNvPr>
          <p:cNvSpPr/>
          <p:nvPr/>
        </p:nvSpPr>
        <p:spPr>
          <a:xfrm>
            <a:off x="5429250" y="2458367"/>
            <a:ext cx="1702302" cy="1540742"/>
          </a:xfrm>
          <a:prstGeom prst="rect">
            <a:avLst/>
          </a:prstGeom>
          <a:solidFill>
            <a:schemeClr val="bg1">
              <a:lumMod val="95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11" name="Straight Connector 110">
            <a:extLst>
              <a:ext uri="{FF2B5EF4-FFF2-40B4-BE49-F238E27FC236}">
                <a16:creationId xmlns:a16="http://schemas.microsoft.com/office/drawing/2014/main" id="{3C8CCC6D-CF48-4F40-9D3F-2FC1D7BA883A}"/>
              </a:ext>
            </a:extLst>
          </p:cNvPr>
          <p:cNvCxnSpPr/>
          <p:nvPr/>
        </p:nvCxnSpPr>
        <p:spPr>
          <a:xfrm>
            <a:off x="6663654" y="3034362"/>
            <a:ext cx="26680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9A3A5F-AD06-45F0-B36D-4D2D80D25013}"/>
              </a:ext>
            </a:extLst>
          </p:cNvPr>
          <p:cNvCxnSpPr/>
          <p:nvPr/>
        </p:nvCxnSpPr>
        <p:spPr>
          <a:xfrm>
            <a:off x="2075848" y="230254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9F19FF-36D6-4ED9-AA7D-57EF101E2549}"/>
              </a:ext>
            </a:extLst>
          </p:cNvPr>
          <p:cNvCxnSpPr/>
          <p:nvPr/>
        </p:nvCxnSpPr>
        <p:spPr>
          <a:xfrm>
            <a:off x="2933098" y="1445294"/>
            <a:ext cx="0" cy="26860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75831A6-E0B1-4AFA-9E0E-3283CF23A5A7}"/>
              </a:ext>
            </a:extLst>
          </p:cNvPr>
          <p:cNvCxnSpPr/>
          <p:nvPr/>
        </p:nvCxnSpPr>
        <p:spPr>
          <a:xfrm>
            <a:off x="2075848" y="3502694"/>
            <a:ext cx="20574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A0CC4DA-520D-4AA0-B4BF-96CD01A73DB6}"/>
              </a:ext>
            </a:extLst>
          </p:cNvPr>
          <p:cNvCxnSpPr/>
          <p:nvPr/>
        </p:nvCxnSpPr>
        <p:spPr>
          <a:xfrm>
            <a:off x="3904648" y="1445294"/>
            <a:ext cx="0" cy="28003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8FE5452-2D14-467B-8595-BA1A39CF9EA6}"/>
              </a:ext>
            </a:extLst>
          </p:cNvPr>
          <p:cNvCxnSpPr/>
          <p:nvPr/>
        </p:nvCxnSpPr>
        <p:spPr>
          <a:xfrm>
            <a:off x="2075848" y="2845469"/>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9C7EABC-0D9E-4269-BB52-499FC994D55C}"/>
              </a:ext>
            </a:extLst>
          </p:cNvPr>
          <p:cNvCxnSpPr/>
          <p:nvPr/>
        </p:nvCxnSpPr>
        <p:spPr>
          <a:xfrm>
            <a:off x="2590198" y="1731044"/>
            <a:ext cx="0" cy="142875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53A367-0E3F-4A1C-A5E8-2207C3051771}"/>
              </a:ext>
            </a:extLst>
          </p:cNvPr>
          <p:cNvCxnSpPr/>
          <p:nvPr/>
        </p:nvCxnSpPr>
        <p:spPr>
          <a:xfrm>
            <a:off x="2075848" y="3159794"/>
            <a:ext cx="2857500"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0D7B455-F0F2-4388-A237-1C7B5EABF69D}"/>
              </a:ext>
            </a:extLst>
          </p:cNvPr>
          <p:cNvCxnSpPr/>
          <p:nvPr/>
        </p:nvCxnSpPr>
        <p:spPr>
          <a:xfrm flipV="1">
            <a:off x="3447448" y="2645445"/>
            <a:ext cx="0" cy="118360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635C4EC1-2D66-4EBB-BFD4-FB4B4CB3FBD6}"/>
              </a:ext>
            </a:extLst>
          </p:cNvPr>
          <p:cNvCxnSpPr/>
          <p:nvPr/>
        </p:nvCxnSpPr>
        <p:spPr>
          <a:xfrm flipH="1">
            <a:off x="3066065" y="2166098"/>
            <a:ext cx="1869914" cy="2079547"/>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5074C825-9B78-4515-84A8-3193FE47B3CA}"/>
              </a:ext>
            </a:extLst>
          </p:cNvPr>
          <p:cNvCxnSpPr/>
          <p:nvPr/>
        </p:nvCxnSpPr>
        <p:spPr>
          <a:xfrm>
            <a:off x="2650333" y="1445294"/>
            <a:ext cx="2280383" cy="2750385"/>
          </a:xfrm>
          <a:prstGeom prst="line">
            <a:avLst/>
          </a:prstGeom>
          <a:ln w="57150">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22" name="Title 1">
            <a:extLst>
              <a:ext uri="{FF2B5EF4-FFF2-40B4-BE49-F238E27FC236}">
                <a16:creationId xmlns:a16="http://schemas.microsoft.com/office/drawing/2014/main" id="{24E189C7-CE77-4673-88EB-0DA0853BB82B}"/>
              </a:ext>
            </a:extLst>
          </p:cNvPr>
          <p:cNvSpPr txBox="1">
            <a:spLocks/>
          </p:cNvSpPr>
          <p:nvPr/>
        </p:nvSpPr>
        <p:spPr>
          <a:xfrm>
            <a:off x="5453690" y="2609898"/>
            <a:ext cx="1092339"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High Risk Network:</a:t>
            </a:r>
          </a:p>
        </p:txBody>
      </p:sp>
      <p:sp>
        <p:nvSpPr>
          <p:cNvPr id="123" name="Title 1">
            <a:extLst>
              <a:ext uri="{FF2B5EF4-FFF2-40B4-BE49-F238E27FC236}">
                <a16:creationId xmlns:a16="http://schemas.microsoft.com/office/drawing/2014/main" id="{C1497DCE-0AA1-4783-A050-ACDDC551E2AB}"/>
              </a:ext>
            </a:extLst>
          </p:cNvPr>
          <p:cNvSpPr txBox="1">
            <a:spLocks/>
          </p:cNvSpPr>
          <p:nvPr/>
        </p:nvSpPr>
        <p:spPr>
          <a:xfrm>
            <a:off x="5460045" y="2877738"/>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Low Risk Segment:</a:t>
            </a:r>
          </a:p>
        </p:txBody>
      </p:sp>
      <p:sp>
        <p:nvSpPr>
          <p:cNvPr id="124" name="Title 1">
            <a:extLst>
              <a:ext uri="{FF2B5EF4-FFF2-40B4-BE49-F238E27FC236}">
                <a16:creationId xmlns:a16="http://schemas.microsoft.com/office/drawing/2014/main" id="{A80451AD-7C13-41F5-B516-1FF896229A98}"/>
              </a:ext>
            </a:extLst>
          </p:cNvPr>
          <p:cNvSpPr txBox="1">
            <a:spLocks/>
          </p:cNvSpPr>
          <p:nvPr/>
        </p:nvSpPr>
        <p:spPr>
          <a:xfrm>
            <a:off x="5453689" y="2397831"/>
            <a:ext cx="1404311"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algn="ctr"/>
            <a:r>
              <a:rPr lang="en-US" sz="1050" dirty="0">
                <a:solidFill>
                  <a:schemeClr val="tx1">
                    <a:lumMod val="50000"/>
                    <a:lumOff val="50000"/>
                  </a:schemeClr>
                </a:solidFill>
              </a:rPr>
              <a:t>LEGEND:</a:t>
            </a:r>
          </a:p>
        </p:txBody>
      </p:sp>
      <p:sp>
        <p:nvSpPr>
          <p:cNvPr id="125" name="Title 1">
            <a:extLst>
              <a:ext uri="{FF2B5EF4-FFF2-40B4-BE49-F238E27FC236}">
                <a16:creationId xmlns:a16="http://schemas.microsoft.com/office/drawing/2014/main" id="{A317CAD0-F287-4C99-AED3-8AFC7ECAFD19}"/>
              </a:ext>
            </a:extLst>
          </p:cNvPr>
          <p:cNvSpPr txBox="1">
            <a:spLocks/>
          </p:cNvSpPr>
          <p:nvPr/>
        </p:nvSpPr>
        <p:spPr>
          <a:xfrm>
            <a:off x="5466497" y="3164249"/>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County Boundary:</a:t>
            </a:r>
          </a:p>
        </p:txBody>
      </p:sp>
      <p:sp>
        <p:nvSpPr>
          <p:cNvPr id="126" name="Rectangle 125">
            <a:extLst>
              <a:ext uri="{FF2B5EF4-FFF2-40B4-BE49-F238E27FC236}">
                <a16:creationId xmlns:a16="http://schemas.microsoft.com/office/drawing/2014/main" id="{FCA78961-0F70-471F-BD68-442F8B77201D}"/>
              </a:ext>
            </a:extLst>
          </p:cNvPr>
          <p:cNvSpPr/>
          <p:nvPr/>
        </p:nvSpPr>
        <p:spPr>
          <a:xfrm>
            <a:off x="6683083" y="3246990"/>
            <a:ext cx="215425" cy="205352"/>
          </a:xfrm>
          <a:prstGeom prst="rect">
            <a:avLst/>
          </a:prstGeom>
          <a:solidFill>
            <a:schemeClr val="bg1">
              <a:lumMod val="95000"/>
            </a:schemeClr>
          </a:solidFill>
          <a:ln w="381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27" name="Straight Connector 126">
            <a:extLst>
              <a:ext uri="{FF2B5EF4-FFF2-40B4-BE49-F238E27FC236}">
                <a16:creationId xmlns:a16="http://schemas.microsoft.com/office/drawing/2014/main" id="{86884AA1-9230-478D-A48C-638F508084E6}"/>
              </a:ext>
            </a:extLst>
          </p:cNvPr>
          <p:cNvCxnSpPr/>
          <p:nvPr/>
        </p:nvCxnSpPr>
        <p:spPr>
          <a:xfrm>
            <a:off x="6663654" y="2789219"/>
            <a:ext cx="26680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911EBE2-5494-43A2-A797-4FFCC8A3F165}"/>
              </a:ext>
            </a:extLst>
          </p:cNvPr>
          <p:cNvCxnSpPr/>
          <p:nvPr/>
        </p:nvCxnSpPr>
        <p:spPr>
          <a:xfrm>
            <a:off x="2887395" y="1731045"/>
            <a:ext cx="1170513" cy="1411763"/>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7EC5F8CA-C452-491C-8BFF-AA5DC193726F}"/>
              </a:ext>
            </a:extLst>
          </p:cNvPr>
          <p:cNvCxnSpPr/>
          <p:nvPr/>
        </p:nvCxnSpPr>
        <p:spPr>
          <a:xfrm>
            <a:off x="3904648" y="2763511"/>
            <a:ext cx="0" cy="779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73D351D-7EE7-4D5F-A7E3-A7CA1A35AF89}"/>
              </a:ext>
            </a:extLst>
          </p:cNvPr>
          <p:cNvCxnSpPr/>
          <p:nvPr/>
        </p:nvCxnSpPr>
        <p:spPr>
          <a:xfrm flipH="1">
            <a:off x="3391539" y="2757395"/>
            <a:ext cx="1009514" cy="1122689"/>
          </a:xfrm>
          <a:prstGeom prst="line">
            <a:avLst/>
          </a:prstGeom>
          <a:ln w="76200">
            <a:solidFill>
              <a:srgbClr val="C00000"/>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87BDEC2E-08F1-4CC2-82B8-5E7A02418BD2}"/>
              </a:ext>
            </a:extLst>
          </p:cNvPr>
          <p:cNvCxnSpPr/>
          <p:nvPr/>
        </p:nvCxnSpPr>
        <p:spPr>
          <a:xfrm>
            <a:off x="2933098" y="1657350"/>
            <a:ext cx="0" cy="16002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4F1BD9-3158-45FA-9B4A-50AF25ED87D3}"/>
              </a:ext>
            </a:extLst>
          </p:cNvPr>
          <p:cNvCxnSpPr/>
          <p:nvPr/>
        </p:nvCxnSpPr>
        <p:spPr>
          <a:xfrm>
            <a:off x="2800350" y="2843473"/>
            <a:ext cx="16573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3" name="Title 1">
            <a:extLst>
              <a:ext uri="{FF2B5EF4-FFF2-40B4-BE49-F238E27FC236}">
                <a16:creationId xmlns:a16="http://schemas.microsoft.com/office/drawing/2014/main" id="{4FC5E81A-AEF7-44D3-B834-15DC59E12E15}"/>
              </a:ext>
            </a:extLst>
          </p:cNvPr>
          <p:cNvSpPr txBox="1">
            <a:spLocks/>
          </p:cNvSpPr>
          <p:nvPr/>
        </p:nvSpPr>
        <p:spPr>
          <a:xfrm rot="16200000">
            <a:off x="1114426" y="1988220"/>
            <a:ext cx="16573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1050" dirty="0"/>
              <a:t>Jurisdiction X</a:t>
            </a:r>
          </a:p>
        </p:txBody>
      </p:sp>
      <p:sp>
        <p:nvSpPr>
          <p:cNvPr id="134" name="Title 1">
            <a:extLst>
              <a:ext uri="{FF2B5EF4-FFF2-40B4-BE49-F238E27FC236}">
                <a16:creationId xmlns:a16="http://schemas.microsoft.com/office/drawing/2014/main" id="{C8DBBAE3-832E-4F30-B510-72BF01498C01}"/>
              </a:ext>
            </a:extLst>
          </p:cNvPr>
          <p:cNvSpPr txBox="1">
            <a:spLocks/>
          </p:cNvSpPr>
          <p:nvPr/>
        </p:nvSpPr>
        <p:spPr>
          <a:xfrm>
            <a:off x="5474082" y="3495879"/>
            <a:ext cx="1305703"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900" dirty="0"/>
              <a:t>Potential treatment location:</a:t>
            </a:r>
          </a:p>
        </p:txBody>
      </p:sp>
      <p:sp>
        <p:nvSpPr>
          <p:cNvPr id="135" name="Oval 134">
            <a:extLst>
              <a:ext uri="{FF2B5EF4-FFF2-40B4-BE49-F238E27FC236}">
                <a16:creationId xmlns:a16="http://schemas.microsoft.com/office/drawing/2014/main" id="{69C255C1-D199-4809-AEC7-6B58C8863EC6}"/>
              </a:ext>
            </a:extLst>
          </p:cNvPr>
          <p:cNvSpPr/>
          <p:nvPr/>
        </p:nvSpPr>
        <p:spPr>
          <a:xfrm>
            <a:off x="6721645" y="3586042"/>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8" name="Oval 47">
            <a:extLst>
              <a:ext uri="{FF2B5EF4-FFF2-40B4-BE49-F238E27FC236}">
                <a16:creationId xmlns:a16="http://schemas.microsoft.com/office/drawing/2014/main" id="{0AFE62EE-D9C5-4F44-A904-82942FF1CBF8}"/>
              </a:ext>
            </a:extLst>
          </p:cNvPr>
          <p:cNvSpPr/>
          <p:nvPr/>
        </p:nvSpPr>
        <p:spPr>
          <a:xfrm>
            <a:off x="3085332" y="1988220"/>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9" name="Oval 48">
            <a:extLst>
              <a:ext uri="{FF2B5EF4-FFF2-40B4-BE49-F238E27FC236}">
                <a16:creationId xmlns:a16="http://schemas.microsoft.com/office/drawing/2014/main" id="{CCD01A45-2A88-49D8-9F9D-96E791DE6535}"/>
              </a:ext>
            </a:extLst>
          </p:cNvPr>
          <p:cNvSpPr/>
          <p:nvPr/>
        </p:nvSpPr>
        <p:spPr>
          <a:xfrm>
            <a:off x="3497450" y="2470495"/>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0" name="Oval 49">
            <a:extLst>
              <a:ext uri="{FF2B5EF4-FFF2-40B4-BE49-F238E27FC236}">
                <a16:creationId xmlns:a16="http://schemas.microsoft.com/office/drawing/2014/main" id="{A2831F99-E3DF-4E69-BF8A-5B315A164286}"/>
              </a:ext>
            </a:extLst>
          </p:cNvPr>
          <p:cNvSpPr/>
          <p:nvPr/>
        </p:nvSpPr>
        <p:spPr>
          <a:xfrm>
            <a:off x="3357734" y="2744488"/>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Oval 50">
            <a:extLst>
              <a:ext uri="{FF2B5EF4-FFF2-40B4-BE49-F238E27FC236}">
                <a16:creationId xmlns:a16="http://schemas.microsoft.com/office/drawing/2014/main" id="{6F807856-F1CF-4FDA-B809-5F761F1DD6AE}"/>
              </a:ext>
            </a:extLst>
          </p:cNvPr>
          <p:cNvSpPr/>
          <p:nvPr/>
        </p:nvSpPr>
        <p:spPr>
          <a:xfrm>
            <a:off x="2847666" y="2221156"/>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2" name="Oval 51">
            <a:extLst>
              <a:ext uri="{FF2B5EF4-FFF2-40B4-BE49-F238E27FC236}">
                <a16:creationId xmlns:a16="http://schemas.microsoft.com/office/drawing/2014/main" id="{154B5E78-6384-4756-B2B6-B5E63E8C1A33}"/>
              </a:ext>
            </a:extLst>
          </p:cNvPr>
          <p:cNvSpPr/>
          <p:nvPr/>
        </p:nvSpPr>
        <p:spPr>
          <a:xfrm>
            <a:off x="4014701" y="2758771"/>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4" name="Oval 53">
            <a:extLst>
              <a:ext uri="{FF2B5EF4-FFF2-40B4-BE49-F238E27FC236}">
                <a16:creationId xmlns:a16="http://schemas.microsoft.com/office/drawing/2014/main" id="{076B1A77-3FDD-4E69-8CE5-411550F51540}"/>
              </a:ext>
            </a:extLst>
          </p:cNvPr>
          <p:cNvSpPr/>
          <p:nvPr/>
        </p:nvSpPr>
        <p:spPr>
          <a:xfrm>
            <a:off x="3820655" y="318444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5" name="Oval 54">
            <a:extLst>
              <a:ext uri="{FF2B5EF4-FFF2-40B4-BE49-F238E27FC236}">
                <a16:creationId xmlns:a16="http://schemas.microsoft.com/office/drawing/2014/main" id="{DBA9DF0B-145A-4623-975B-C520A90B29A7}"/>
              </a:ext>
            </a:extLst>
          </p:cNvPr>
          <p:cNvSpPr/>
          <p:nvPr/>
        </p:nvSpPr>
        <p:spPr>
          <a:xfrm>
            <a:off x="3357850" y="3416473"/>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6" name="Oval 55">
            <a:extLst>
              <a:ext uri="{FF2B5EF4-FFF2-40B4-BE49-F238E27FC236}">
                <a16:creationId xmlns:a16="http://schemas.microsoft.com/office/drawing/2014/main" id="{173C04A8-40AE-47CD-AAA9-34A8F358E624}"/>
              </a:ext>
            </a:extLst>
          </p:cNvPr>
          <p:cNvSpPr/>
          <p:nvPr/>
        </p:nvSpPr>
        <p:spPr>
          <a:xfrm>
            <a:off x="3357850" y="372528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7" name="Oval 56">
            <a:extLst>
              <a:ext uri="{FF2B5EF4-FFF2-40B4-BE49-F238E27FC236}">
                <a16:creationId xmlns:a16="http://schemas.microsoft.com/office/drawing/2014/main" id="{1A1B7BC9-1F6F-422C-A95B-16D4B323D543}"/>
              </a:ext>
            </a:extLst>
          </p:cNvPr>
          <p:cNvSpPr/>
          <p:nvPr/>
        </p:nvSpPr>
        <p:spPr>
          <a:xfrm>
            <a:off x="3047848" y="2745306"/>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 name="Oval 57">
            <a:extLst>
              <a:ext uri="{FF2B5EF4-FFF2-40B4-BE49-F238E27FC236}">
                <a16:creationId xmlns:a16="http://schemas.microsoft.com/office/drawing/2014/main" id="{E4A23976-29C3-42B2-888D-026B44B3FBEE}"/>
              </a:ext>
            </a:extLst>
          </p:cNvPr>
          <p:cNvSpPr/>
          <p:nvPr/>
        </p:nvSpPr>
        <p:spPr>
          <a:xfrm>
            <a:off x="2851411" y="3099184"/>
            <a:ext cx="162575" cy="162575"/>
          </a:xfrm>
          <a:prstGeom prst="ellipse">
            <a:avLst/>
          </a:prstGeom>
          <a:solidFill>
            <a:srgbClr val="00377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9" name="Callout: Line 58">
            <a:extLst>
              <a:ext uri="{FF2B5EF4-FFF2-40B4-BE49-F238E27FC236}">
                <a16:creationId xmlns:a16="http://schemas.microsoft.com/office/drawing/2014/main" id="{F914CE23-156E-4CCE-8FF4-DE400375ECFF}"/>
              </a:ext>
            </a:extLst>
          </p:cNvPr>
          <p:cNvSpPr/>
          <p:nvPr/>
        </p:nvSpPr>
        <p:spPr>
          <a:xfrm>
            <a:off x="5393178" y="1671426"/>
            <a:ext cx="2176596" cy="2498055"/>
          </a:xfrm>
          <a:prstGeom prst="borderCallout1">
            <a:avLst>
              <a:gd name="adj1" fmla="val 48358"/>
              <a:gd name="adj2" fmla="val 158"/>
              <a:gd name="adj3" fmla="val 63549"/>
              <a:gd name="adj4" fmla="val -67725"/>
            </a:avLst>
          </a:prstGeom>
          <a:solidFill>
            <a:schemeClr val="bg1">
              <a:lumMod val="95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60" name="Picture 3" descr="N:\Safety\Systematic Improvements\ADMINISTRATION\Photos\Phase 2\Countdown Timers\side-by-side-pedestrian-signals_570_570.png">
            <a:extLst>
              <a:ext uri="{FF2B5EF4-FFF2-40B4-BE49-F238E27FC236}">
                <a16:creationId xmlns:a16="http://schemas.microsoft.com/office/drawing/2014/main" id="{93FFDB20-3D02-433F-9DD8-211FD9A818FB}"/>
              </a:ext>
            </a:extLst>
          </p:cNvPr>
          <p:cNvPicPr>
            <a:picLocks noChangeAspect="1" noChangeArrowheads="1"/>
          </p:cNvPicPr>
          <p:nvPr/>
        </p:nvPicPr>
        <p:blipFill>
          <a:blip r:embed="rId4" cstate="print"/>
          <a:srcRect/>
          <a:stretch>
            <a:fillRect/>
          </a:stretch>
        </p:blipFill>
        <p:spPr bwMode="auto">
          <a:xfrm>
            <a:off x="6448878" y="2030002"/>
            <a:ext cx="1094922" cy="1094922"/>
          </a:xfrm>
          <a:prstGeom prst="rect">
            <a:avLst/>
          </a:prstGeom>
          <a:noFill/>
        </p:spPr>
      </p:pic>
      <p:grpSp>
        <p:nvGrpSpPr>
          <p:cNvPr id="61" name="Group 6">
            <a:extLst>
              <a:ext uri="{FF2B5EF4-FFF2-40B4-BE49-F238E27FC236}">
                <a16:creationId xmlns:a16="http://schemas.microsoft.com/office/drawing/2014/main" id="{8ABA7C4F-836B-410B-86EC-CA8D01DCB409}"/>
              </a:ext>
            </a:extLst>
          </p:cNvPr>
          <p:cNvGrpSpPr/>
          <p:nvPr/>
        </p:nvGrpSpPr>
        <p:grpSpPr>
          <a:xfrm>
            <a:off x="6260380" y="3160918"/>
            <a:ext cx="1161077" cy="853733"/>
            <a:chOff x="5715000" y="2895600"/>
            <a:chExt cx="3238500" cy="2381250"/>
          </a:xfrm>
        </p:grpSpPr>
        <p:pic>
          <p:nvPicPr>
            <p:cNvPr id="62" name="Picture 2" descr="N:\Safety\Systematic Improvements\ADMINISTRATION\Photos\Phase 2\Countdown Timers\crosswalk_treatments.png">
              <a:extLst>
                <a:ext uri="{FF2B5EF4-FFF2-40B4-BE49-F238E27FC236}">
                  <a16:creationId xmlns:a16="http://schemas.microsoft.com/office/drawing/2014/main" id="{5EBE7C37-D151-407C-AB0B-E21D1F2A149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15000" y="2895600"/>
              <a:ext cx="1143000" cy="2381250"/>
            </a:xfrm>
            <a:prstGeom prst="rect">
              <a:avLst/>
            </a:prstGeom>
            <a:noFill/>
          </p:spPr>
        </p:pic>
        <p:pic>
          <p:nvPicPr>
            <p:cNvPr id="63" name="Picture 2" descr="N:\Safety\Systematic Improvements\ADMINISTRATION\Photos\Phase 2\Countdown Timers\crosswalk_treatments.png">
              <a:extLst>
                <a:ext uri="{FF2B5EF4-FFF2-40B4-BE49-F238E27FC236}">
                  <a16:creationId xmlns:a16="http://schemas.microsoft.com/office/drawing/2014/main" id="{2322ACE2-4157-4E30-AB75-1E052085FBD9}"/>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81800" y="2895600"/>
              <a:ext cx="2171700" cy="2381250"/>
            </a:xfrm>
            <a:prstGeom prst="rect">
              <a:avLst/>
            </a:prstGeom>
            <a:noFill/>
          </p:spPr>
        </p:pic>
      </p:grpSp>
      <p:sp>
        <p:nvSpPr>
          <p:cNvPr id="64" name="Title 1">
            <a:extLst>
              <a:ext uri="{FF2B5EF4-FFF2-40B4-BE49-F238E27FC236}">
                <a16:creationId xmlns:a16="http://schemas.microsoft.com/office/drawing/2014/main" id="{DFFAF1A7-DAC2-43CC-92DB-B74E5BB8AEB9}"/>
              </a:ext>
            </a:extLst>
          </p:cNvPr>
          <p:cNvSpPr txBox="1">
            <a:spLocks/>
          </p:cNvSpPr>
          <p:nvPr/>
        </p:nvSpPr>
        <p:spPr>
          <a:xfrm>
            <a:off x="5492487" y="2281263"/>
            <a:ext cx="1022613" cy="51661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900" dirty="0">
                <a:solidFill>
                  <a:schemeClr val="tx1">
                    <a:lumMod val="65000"/>
                    <a:lumOff val="35000"/>
                  </a:schemeClr>
                </a:solidFill>
                <a:latin typeface="Franklin Gothic Demi" panose="020B0703020102020204" pitchFamily="34" charset="0"/>
              </a:rPr>
              <a:t>Leading Ped Intervals &amp; </a:t>
            </a:r>
          </a:p>
          <a:p>
            <a:pPr algn="l">
              <a:defRPr/>
            </a:pPr>
            <a:r>
              <a:rPr lang="en-US" sz="900" dirty="0">
                <a:solidFill>
                  <a:schemeClr val="tx1">
                    <a:lumMod val="65000"/>
                    <a:lumOff val="35000"/>
                  </a:schemeClr>
                </a:solidFill>
                <a:latin typeface="Franklin Gothic Demi" panose="020B0703020102020204" pitchFamily="34" charset="0"/>
              </a:rPr>
              <a:t>Increased crossing times</a:t>
            </a:r>
          </a:p>
        </p:txBody>
      </p:sp>
      <p:sp>
        <p:nvSpPr>
          <p:cNvPr id="65" name="Title 1">
            <a:extLst>
              <a:ext uri="{FF2B5EF4-FFF2-40B4-BE49-F238E27FC236}">
                <a16:creationId xmlns:a16="http://schemas.microsoft.com/office/drawing/2014/main" id="{E39CD034-0010-4E02-9A7E-FFAE76977BD4}"/>
              </a:ext>
            </a:extLst>
          </p:cNvPr>
          <p:cNvSpPr txBox="1">
            <a:spLocks/>
          </p:cNvSpPr>
          <p:nvPr/>
        </p:nvSpPr>
        <p:spPr>
          <a:xfrm>
            <a:off x="5485495" y="3211957"/>
            <a:ext cx="686705" cy="623393"/>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900" dirty="0">
                <a:solidFill>
                  <a:schemeClr val="tx1">
                    <a:lumMod val="65000"/>
                    <a:lumOff val="35000"/>
                  </a:schemeClr>
                </a:solidFill>
                <a:latin typeface="Franklin Gothic Demi" panose="020B0703020102020204" pitchFamily="34" charset="0"/>
              </a:rPr>
              <a:t>High-Visibility Crosswalk Markings</a:t>
            </a:r>
          </a:p>
        </p:txBody>
      </p:sp>
      <p:sp>
        <p:nvSpPr>
          <p:cNvPr id="66" name="Title 1">
            <a:extLst>
              <a:ext uri="{FF2B5EF4-FFF2-40B4-BE49-F238E27FC236}">
                <a16:creationId xmlns:a16="http://schemas.microsoft.com/office/drawing/2014/main" id="{2B8D53DE-53A2-47B2-91B8-20231B5625B3}"/>
              </a:ext>
            </a:extLst>
          </p:cNvPr>
          <p:cNvSpPr txBox="1">
            <a:spLocks/>
          </p:cNvSpPr>
          <p:nvPr/>
        </p:nvSpPr>
        <p:spPr>
          <a:xfrm>
            <a:off x="5436122" y="1790351"/>
            <a:ext cx="2058305" cy="230289"/>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1350" dirty="0">
                <a:solidFill>
                  <a:schemeClr val="tx1">
                    <a:lumMod val="65000"/>
                    <a:lumOff val="35000"/>
                  </a:schemeClr>
                </a:solidFill>
                <a:latin typeface="Franklin Gothic Demi" panose="020B0703020102020204" pitchFamily="34" charset="0"/>
              </a:rPr>
              <a:t>COUNTERMEASURE BUNDLE:</a:t>
            </a:r>
          </a:p>
        </p:txBody>
      </p:sp>
    </p:spTree>
    <p:extLst>
      <p:ext uri="{BB962C8B-B14F-4D97-AF65-F5344CB8AC3E}">
        <p14:creationId xmlns:p14="http://schemas.microsoft.com/office/powerpoint/2010/main" val="652195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2" name="Group 1">
            <a:extLst>
              <a:ext uri="{FF2B5EF4-FFF2-40B4-BE49-F238E27FC236}">
                <a16:creationId xmlns:a16="http://schemas.microsoft.com/office/drawing/2014/main" id="{E90A9058-0D44-440B-BB58-BF8EDA06D804}"/>
              </a:ext>
            </a:extLst>
          </p:cNvPr>
          <p:cNvGrpSpPr/>
          <p:nvPr/>
        </p:nvGrpSpPr>
        <p:grpSpPr>
          <a:xfrm>
            <a:off x="1394579" y="4728543"/>
            <a:ext cx="6496343" cy="240883"/>
            <a:chOff x="345921" y="6517618"/>
            <a:chExt cx="8661791" cy="321177"/>
          </a:xfrm>
        </p:grpSpPr>
        <p:sp>
          <p:nvSpPr>
            <p:cNvPr id="7" name="Rectangle 6"/>
            <p:cNvSpPr/>
            <p:nvPr/>
          </p:nvSpPr>
          <p:spPr>
            <a:xfrm>
              <a:off x="345921" y="6517618"/>
              <a:ext cx="8661791" cy="321177"/>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354393" y="6524666"/>
              <a:ext cx="7292213" cy="31412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gr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541943" y="1197054"/>
            <a:ext cx="3843193"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Eligible Countermeasures:</a:t>
            </a:r>
          </a:p>
          <a:p>
            <a:pPr lvl="1"/>
            <a:r>
              <a:rPr lang="en-US" sz="1500" i="1" dirty="0">
                <a:solidFill>
                  <a:schemeClr val="tx1">
                    <a:lumMod val="75000"/>
                    <a:lumOff val="25000"/>
                  </a:schemeClr>
                </a:solidFill>
              </a:rPr>
              <a:t>Roadway Geometry:</a:t>
            </a:r>
          </a:p>
          <a:p>
            <a:pPr lvl="2"/>
            <a:r>
              <a:rPr lang="en-US" sz="1200" i="1" dirty="0">
                <a:solidFill>
                  <a:schemeClr val="tx1">
                    <a:lumMod val="75000"/>
                    <a:lumOff val="25000"/>
                  </a:schemeClr>
                </a:solidFill>
              </a:rPr>
              <a:t>Curb Ramps w/ Detectable Warnings</a:t>
            </a:r>
          </a:p>
          <a:p>
            <a:pPr lvl="2"/>
            <a:r>
              <a:rPr lang="en-US" sz="1200" i="1" dirty="0">
                <a:solidFill>
                  <a:schemeClr val="tx1">
                    <a:lumMod val="75000"/>
                    <a:lumOff val="25000"/>
                  </a:schemeClr>
                </a:solidFill>
              </a:rPr>
              <a:t>Raised Crosswalks*</a:t>
            </a:r>
          </a:p>
          <a:p>
            <a:pPr lvl="2"/>
            <a:r>
              <a:rPr lang="en-US" sz="1200" i="1" dirty="0">
                <a:solidFill>
                  <a:schemeClr val="tx1">
                    <a:lumMod val="75000"/>
                    <a:lumOff val="25000"/>
                  </a:schemeClr>
                </a:solidFill>
              </a:rPr>
              <a:t>Curb Extensions</a:t>
            </a:r>
          </a:p>
          <a:p>
            <a:pPr lvl="2"/>
            <a:r>
              <a:rPr lang="en-US" sz="1200" i="1" dirty="0">
                <a:solidFill>
                  <a:schemeClr val="tx1">
                    <a:lumMod val="75000"/>
                    <a:lumOff val="25000"/>
                  </a:schemeClr>
                </a:solidFill>
              </a:rPr>
              <a:t>Pedestrian Refuge Islands*</a:t>
            </a:r>
          </a:p>
          <a:p>
            <a:pPr lvl="2"/>
            <a:r>
              <a:rPr lang="en-US" sz="1200" i="1" dirty="0">
                <a:solidFill>
                  <a:schemeClr val="tx1">
                    <a:lumMod val="75000"/>
                    <a:lumOff val="25000"/>
                  </a:schemeClr>
                </a:solidFill>
              </a:rPr>
              <a:t>Reduced Curb Radii</a:t>
            </a:r>
          </a:p>
          <a:p>
            <a:pPr lvl="1"/>
            <a:r>
              <a:rPr lang="en-US" sz="1500" i="1" dirty="0">
                <a:solidFill>
                  <a:schemeClr val="tx1">
                    <a:lumMod val="75000"/>
                    <a:lumOff val="25000"/>
                  </a:schemeClr>
                </a:solidFill>
              </a:rPr>
              <a:t>Signalization:</a:t>
            </a:r>
          </a:p>
          <a:p>
            <a:pPr lvl="2"/>
            <a:r>
              <a:rPr lang="en-US" sz="1200" i="1" dirty="0">
                <a:solidFill>
                  <a:schemeClr val="tx1">
                    <a:lumMod val="75000"/>
                    <a:lumOff val="25000"/>
                  </a:schemeClr>
                </a:solidFill>
              </a:rPr>
              <a:t>Pedestrian Hybrid Beacons*</a:t>
            </a:r>
          </a:p>
          <a:p>
            <a:pPr lvl="2"/>
            <a:r>
              <a:rPr lang="en-US" sz="1200" i="1" dirty="0">
                <a:solidFill>
                  <a:schemeClr val="tx1">
                    <a:lumMod val="75000"/>
                    <a:lumOff val="25000"/>
                  </a:schemeClr>
                </a:solidFill>
              </a:rPr>
              <a:t>Accessible Pedestrian Signals</a:t>
            </a:r>
          </a:p>
          <a:p>
            <a:pPr lvl="2"/>
            <a:r>
              <a:rPr lang="en-US" sz="1200" i="1" dirty="0">
                <a:solidFill>
                  <a:schemeClr val="tx1">
                    <a:lumMod val="75000"/>
                    <a:lumOff val="25000"/>
                  </a:schemeClr>
                </a:solidFill>
              </a:rPr>
              <a:t>Pedestrian Countdown Signals</a:t>
            </a:r>
          </a:p>
          <a:p>
            <a:pPr lvl="1"/>
            <a:r>
              <a:rPr lang="en-US" sz="1500" i="1" dirty="0">
                <a:solidFill>
                  <a:schemeClr val="tx1">
                    <a:lumMod val="75000"/>
                    <a:lumOff val="25000"/>
                  </a:schemeClr>
                </a:solidFill>
              </a:rPr>
              <a:t>Other Elements:</a:t>
            </a:r>
          </a:p>
          <a:p>
            <a:pPr lvl="2"/>
            <a:r>
              <a:rPr lang="en-US" sz="1200" i="1" dirty="0">
                <a:solidFill>
                  <a:schemeClr val="tx1">
                    <a:lumMod val="75000"/>
                    <a:lumOff val="25000"/>
                  </a:schemeClr>
                </a:solidFill>
              </a:rPr>
              <a:t>Street Lighting</a:t>
            </a:r>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pic>
        <p:nvPicPr>
          <p:cNvPr id="11" name="Picture 10">
            <a:extLst>
              <a:ext uri="{FF2B5EF4-FFF2-40B4-BE49-F238E27FC236}">
                <a16:creationId xmlns:a16="http://schemas.microsoft.com/office/drawing/2014/main" id="{231AC195-B5DC-4EFA-9B0A-530DA74C81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26827" y="2968497"/>
            <a:ext cx="2866353" cy="1480705"/>
          </a:xfrm>
          <a:prstGeom prst="rect">
            <a:avLst/>
          </a:prstGeom>
        </p:spPr>
      </p:pic>
      <p:pic>
        <p:nvPicPr>
          <p:cNvPr id="12" name="Picture 11">
            <a:extLst>
              <a:ext uri="{FF2B5EF4-FFF2-40B4-BE49-F238E27FC236}">
                <a16:creationId xmlns:a16="http://schemas.microsoft.com/office/drawing/2014/main" id="{71B40B7F-A32F-499E-99A3-2C925E3865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6827" y="1511260"/>
            <a:ext cx="2901207" cy="1345304"/>
          </a:xfrm>
          <a:prstGeom prst="rect">
            <a:avLst/>
          </a:prstGeom>
        </p:spPr>
      </p:pic>
      <p:pic>
        <p:nvPicPr>
          <p:cNvPr id="13" name="Picture 4" descr="http://www.dot.state.oh.us/brand/PublishingImages/PNG/ODOT-Zephyr-DOT-White-No-Website.png">
            <a:extLst>
              <a:ext uri="{FF2B5EF4-FFF2-40B4-BE49-F238E27FC236}">
                <a16:creationId xmlns:a16="http://schemas.microsoft.com/office/drawing/2014/main" id="{52619E15-41E9-45DD-975F-363D1B54A2C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3634" y="4736805"/>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4ECAEEEF-2B46-4FAA-9B63-934856DB0E61}"/>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Countermeasure Selection</a:t>
            </a:r>
          </a:p>
        </p:txBody>
      </p:sp>
      <p:sp>
        <p:nvSpPr>
          <p:cNvPr id="18" name="Rectangle 17">
            <a:extLst>
              <a:ext uri="{FF2B5EF4-FFF2-40B4-BE49-F238E27FC236}">
                <a16:creationId xmlns:a16="http://schemas.microsoft.com/office/drawing/2014/main" id="{DF83E5E2-3AF8-4390-9FFC-02ABB87C40B3}"/>
              </a:ext>
            </a:extLst>
          </p:cNvPr>
          <p:cNvSpPr/>
          <p:nvPr/>
        </p:nvSpPr>
        <p:spPr>
          <a:xfrm>
            <a:off x="1541943" y="4343400"/>
            <a:ext cx="3081905" cy="339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*One of the 7 STEP-recommended countermeasures</a:t>
            </a:r>
          </a:p>
        </p:txBody>
      </p:sp>
    </p:spTree>
    <p:extLst>
      <p:ext uri="{BB962C8B-B14F-4D97-AF65-F5344CB8AC3E}">
        <p14:creationId xmlns:p14="http://schemas.microsoft.com/office/powerpoint/2010/main" val="501213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Pedestrian Safety Improvement Program </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537854" y="1324443"/>
            <a:ext cx="3843193"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Eligible Countermeasures (Cont.):</a:t>
            </a:r>
          </a:p>
          <a:p>
            <a:pPr lvl="1"/>
            <a:r>
              <a:rPr lang="en-US" sz="1500" i="1" dirty="0">
                <a:solidFill>
                  <a:schemeClr val="tx1">
                    <a:lumMod val="75000"/>
                    <a:lumOff val="25000"/>
                  </a:schemeClr>
                </a:solidFill>
              </a:rPr>
              <a:t>Pavement Markings*:</a:t>
            </a:r>
          </a:p>
          <a:p>
            <a:pPr lvl="2"/>
            <a:r>
              <a:rPr lang="en-US" sz="1200" i="1" dirty="0">
                <a:solidFill>
                  <a:schemeClr val="tx1">
                    <a:lumMod val="75000"/>
                    <a:lumOff val="25000"/>
                  </a:schemeClr>
                </a:solidFill>
              </a:rPr>
              <a:t>High-Visibility Crosswalk Markings</a:t>
            </a:r>
          </a:p>
          <a:p>
            <a:pPr lvl="2"/>
            <a:r>
              <a:rPr lang="en-US" sz="1200" i="1" dirty="0">
                <a:solidFill>
                  <a:schemeClr val="tx1">
                    <a:lumMod val="75000"/>
                    <a:lumOff val="25000"/>
                  </a:schemeClr>
                </a:solidFill>
              </a:rPr>
              <a:t>Advanced Yield Markings</a:t>
            </a:r>
          </a:p>
          <a:p>
            <a:pPr lvl="1"/>
            <a:r>
              <a:rPr lang="en-US" sz="1500" i="1" dirty="0">
                <a:solidFill>
                  <a:schemeClr val="tx1">
                    <a:lumMod val="75000"/>
                    <a:lumOff val="25000"/>
                  </a:schemeClr>
                </a:solidFill>
              </a:rPr>
              <a:t>Signage*:</a:t>
            </a:r>
          </a:p>
          <a:p>
            <a:pPr lvl="2"/>
            <a:r>
              <a:rPr lang="en-US" sz="1200" i="1" dirty="0">
                <a:solidFill>
                  <a:schemeClr val="tx1">
                    <a:lumMod val="75000"/>
                    <a:lumOff val="25000"/>
                  </a:schemeClr>
                </a:solidFill>
              </a:rPr>
              <a:t>Standard Crosswalk Signage</a:t>
            </a:r>
          </a:p>
          <a:p>
            <a:pPr lvl="2"/>
            <a:r>
              <a:rPr lang="en-US" sz="1200" i="1" dirty="0">
                <a:solidFill>
                  <a:schemeClr val="tx1">
                    <a:lumMod val="75000"/>
                    <a:lumOff val="25000"/>
                  </a:schemeClr>
                </a:solidFill>
              </a:rPr>
              <a:t>Overhead Signage</a:t>
            </a:r>
          </a:p>
          <a:p>
            <a:pPr lvl="2"/>
            <a:r>
              <a:rPr lang="en-US" sz="1200" i="1" dirty="0">
                <a:solidFill>
                  <a:schemeClr val="tx1">
                    <a:lumMod val="75000"/>
                    <a:lumOff val="25000"/>
                  </a:schemeClr>
                </a:solidFill>
              </a:rPr>
              <a:t>Rectangular Rapid Flashing Beacons</a:t>
            </a:r>
          </a:p>
        </p:txBody>
      </p:sp>
      <p:pic>
        <p:nvPicPr>
          <p:cNvPr id="13" name="Picture 12">
            <a:extLst>
              <a:ext uri="{FF2B5EF4-FFF2-40B4-BE49-F238E27FC236}">
                <a16:creationId xmlns:a16="http://schemas.microsoft.com/office/drawing/2014/main" id="{1CA1544B-0A91-45FE-A791-472FFE9A03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15969" y="1387571"/>
            <a:ext cx="2536886" cy="1740059"/>
          </a:xfrm>
          <a:prstGeom prst="rect">
            <a:avLst/>
          </a:prstGeom>
        </p:spPr>
      </p:pic>
      <p:pic>
        <p:nvPicPr>
          <p:cNvPr id="12" name="Picture 11">
            <a:extLst>
              <a:ext uri="{FF2B5EF4-FFF2-40B4-BE49-F238E27FC236}">
                <a16:creationId xmlns:a16="http://schemas.microsoft.com/office/drawing/2014/main" id="{7F1BC465-3B49-4EF2-861E-F6AB445EAE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4159" y="3180407"/>
            <a:ext cx="2557076" cy="1263917"/>
          </a:xfrm>
          <a:prstGeom prst="rect">
            <a:avLst/>
          </a:prstGeom>
        </p:spPr>
      </p:pic>
      <p:sp>
        <p:nvSpPr>
          <p:cNvPr id="18" name="Title 1">
            <a:extLst>
              <a:ext uri="{FF2B5EF4-FFF2-40B4-BE49-F238E27FC236}">
                <a16:creationId xmlns:a16="http://schemas.microsoft.com/office/drawing/2014/main" id="{87941D3C-EB16-4ADE-A989-214E814EDAD9}"/>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Countermeasure Selection</a:t>
            </a:r>
          </a:p>
        </p:txBody>
      </p:sp>
      <p:pic>
        <p:nvPicPr>
          <p:cNvPr id="19" name="Picture 4" descr="http://www.dot.state.oh.us/brand/PublishingImages/PNG/ODOT-Zephyr-DOT-White-No-Website.png">
            <a:extLst>
              <a:ext uri="{FF2B5EF4-FFF2-40B4-BE49-F238E27FC236}">
                <a16:creationId xmlns:a16="http://schemas.microsoft.com/office/drawing/2014/main" id="{304751C4-55E7-49F9-9024-04B6F793B3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1C2E5E5-DB63-4877-A19E-91CAA3893D47}"/>
              </a:ext>
            </a:extLst>
          </p:cNvPr>
          <p:cNvGrpSpPr/>
          <p:nvPr/>
        </p:nvGrpSpPr>
        <p:grpSpPr>
          <a:xfrm>
            <a:off x="1394579" y="4728543"/>
            <a:ext cx="6496343" cy="240883"/>
            <a:chOff x="345921" y="6517618"/>
            <a:chExt cx="8661791" cy="321177"/>
          </a:xfrm>
        </p:grpSpPr>
        <p:sp>
          <p:nvSpPr>
            <p:cNvPr id="16" name="Rectangle 15">
              <a:extLst>
                <a:ext uri="{FF2B5EF4-FFF2-40B4-BE49-F238E27FC236}">
                  <a16:creationId xmlns:a16="http://schemas.microsoft.com/office/drawing/2014/main" id="{4CD3B947-ADD0-4E29-A4A7-6B0FD918695B}"/>
                </a:ext>
              </a:extLst>
            </p:cNvPr>
            <p:cNvSpPr/>
            <p:nvPr/>
          </p:nvSpPr>
          <p:spPr>
            <a:xfrm>
              <a:off x="345921" y="6517618"/>
              <a:ext cx="8661791" cy="321177"/>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20" name="Title 1">
              <a:extLst>
                <a:ext uri="{FF2B5EF4-FFF2-40B4-BE49-F238E27FC236}">
                  <a16:creationId xmlns:a16="http://schemas.microsoft.com/office/drawing/2014/main" id="{F62FACEF-EE7F-4046-91CF-88AA62DA8CB4}"/>
                </a:ext>
              </a:extLst>
            </p:cNvPr>
            <p:cNvSpPr txBox="1">
              <a:spLocks/>
            </p:cNvSpPr>
            <p:nvPr/>
          </p:nvSpPr>
          <p:spPr>
            <a:xfrm>
              <a:off x="354393" y="6524666"/>
              <a:ext cx="7292213" cy="31412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grpSp>
      <p:pic>
        <p:nvPicPr>
          <p:cNvPr id="21" name="Picture 4" descr="http://www.dot.state.oh.us/brand/PublishingImages/PNG/ODOT-Zephyr-DOT-White-No-Website.png">
            <a:extLst>
              <a:ext uri="{FF2B5EF4-FFF2-40B4-BE49-F238E27FC236}">
                <a16:creationId xmlns:a16="http://schemas.microsoft.com/office/drawing/2014/main" id="{F2580EE7-685F-4DDA-9F7B-6DA1430EDC9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3634" y="4736805"/>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310FD1E-2424-4D98-A683-835347192B88}"/>
              </a:ext>
            </a:extLst>
          </p:cNvPr>
          <p:cNvSpPr/>
          <p:nvPr/>
        </p:nvSpPr>
        <p:spPr>
          <a:xfrm>
            <a:off x="1541943" y="4343400"/>
            <a:ext cx="3081905" cy="339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*One of the 7 STEP-recommended countermeasures</a:t>
            </a:r>
          </a:p>
        </p:txBody>
      </p:sp>
    </p:spTree>
    <p:extLst>
      <p:ext uri="{BB962C8B-B14F-4D97-AF65-F5344CB8AC3E}">
        <p14:creationId xmlns:p14="http://schemas.microsoft.com/office/powerpoint/2010/main" val="4288250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685405" y="1305738"/>
            <a:ext cx="4482639"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pPr>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Location &amp; Countermeasure Selection</a:t>
            </a:r>
          </a:p>
        </p:txBody>
      </p:sp>
      <p:pic>
        <p:nvPicPr>
          <p:cNvPr id="38" name="Picture 4" descr="http://www.dot.state.oh.us/brand/PublishingImages/PNG/ODOT-Zephyr-DOT-White-No-Website.png">
            <a:extLst>
              <a:ext uri="{FF2B5EF4-FFF2-40B4-BE49-F238E27FC236}">
                <a16:creationId xmlns:a16="http://schemas.microsoft.com/office/drawing/2014/main" id="{916C076E-5FAF-4249-B639-14B9ED41946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sp>
        <p:nvSpPr>
          <p:cNvPr id="39" name="Content Placeholder 2">
            <a:extLst>
              <a:ext uri="{FF2B5EF4-FFF2-40B4-BE49-F238E27FC236}">
                <a16:creationId xmlns:a16="http://schemas.microsoft.com/office/drawing/2014/main" id="{1CAF044F-36EC-44C7-8466-645A68AEC585}"/>
              </a:ext>
            </a:extLst>
          </p:cNvPr>
          <p:cNvSpPr txBox="1">
            <a:spLocks/>
          </p:cNvSpPr>
          <p:nvPr/>
        </p:nvSpPr>
        <p:spPr>
          <a:xfrm>
            <a:off x="1799705" y="1420039"/>
            <a:ext cx="4482639" cy="3005184"/>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Location &amp; Countermeasure Selection:</a:t>
            </a:r>
          </a:p>
          <a:p>
            <a:pPr lvl="1"/>
            <a:r>
              <a:rPr lang="en-US" sz="1500" dirty="0">
                <a:solidFill>
                  <a:schemeClr val="tx1">
                    <a:lumMod val="75000"/>
                    <a:lumOff val="25000"/>
                  </a:schemeClr>
                </a:solidFill>
              </a:rPr>
              <a:t>We provided a </a:t>
            </a:r>
            <a:r>
              <a:rPr lang="en-US" sz="1500" dirty="0">
                <a:solidFill>
                  <a:schemeClr val="tx1">
                    <a:lumMod val="75000"/>
                    <a:lumOff val="25000"/>
                  </a:schemeClr>
                </a:solidFill>
                <a:hlinkClick r:id="rId4" action="ppaction://hlinkfile"/>
              </a:rPr>
              <a:t>spreadsheet</a:t>
            </a:r>
            <a:r>
              <a:rPr lang="en-US" sz="1500" dirty="0">
                <a:solidFill>
                  <a:schemeClr val="tx1">
                    <a:lumMod val="75000"/>
                    <a:lumOff val="25000"/>
                  </a:schemeClr>
                </a:solidFill>
              </a:rPr>
              <a:t> to each city to track locations and countermeasures that calculated a preliminary estimate</a:t>
            </a:r>
          </a:p>
          <a:p>
            <a:pPr lvl="1"/>
            <a:endParaRPr lang="en-US" sz="1500" dirty="0">
              <a:solidFill>
                <a:schemeClr val="tx1">
                  <a:lumMod val="75000"/>
                  <a:lumOff val="25000"/>
                </a:schemeClr>
              </a:solidFill>
            </a:endParaRPr>
          </a:p>
          <a:p>
            <a:pPr lvl="1"/>
            <a:r>
              <a:rPr lang="en-US" sz="1500" dirty="0">
                <a:solidFill>
                  <a:schemeClr val="tx1">
                    <a:lumMod val="75000"/>
                    <a:lumOff val="25000"/>
                  </a:schemeClr>
                </a:solidFill>
              </a:rPr>
              <a:t>Once completed, our task order consultant conducted a field review to determine:</a:t>
            </a:r>
          </a:p>
          <a:p>
            <a:pPr lvl="2"/>
            <a:r>
              <a:rPr lang="en-US" sz="1200" dirty="0">
                <a:solidFill>
                  <a:schemeClr val="tx1">
                    <a:lumMod val="75000"/>
                    <a:lumOff val="25000"/>
                  </a:schemeClr>
                </a:solidFill>
              </a:rPr>
              <a:t>Countermeasures were appropriate for each location</a:t>
            </a:r>
          </a:p>
          <a:p>
            <a:pPr lvl="2"/>
            <a:r>
              <a:rPr lang="en-US" sz="1200" dirty="0">
                <a:solidFill>
                  <a:schemeClr val="tx1">
                    <a:lumMod val="75000"/>
                    <a:lumOff val="25000"/>
                  </a:schemeClr>
                </a:solidFill>
              </a:rPr>
              <a:t>A more detailed estimate so we could move into design with a set list of locations and countermeasures</a:t>
            </a:r>
          </a:p>
          <a:p>
            <a:pPr lvl="1"/>
            <a:endParaRPr lang="en-US" sz="1500" dirty="0">
              <a:solidFill>
                <a:schemeClr val="tx1">
                  <a:lumMod val="75000"/>
                  <a:lumOff val="25000"/>
                </a:schemeClr>
              </a:solidFill>
            </a:endParaRPr>
          </a:p>
          <a:p>
            <a:pPr marL="0" indent="0">
              <a:buNone/>
            </a:pPr>
            <a:endParaRPr lang="en-US" sz="750" dirty="0">
              <a:solidFill>
                <a:schemeClr val="tx1">
                  <a:lumMod val="75000"/>
                  <a:lumOff val="25000"/>
                </a:schemeClr>
              </a:solidFill>
            </a:endParaRPr>
          </a:p>
        </p:txBody>
      </p:sp>
    </p:spTree>
    <p:extLst>
      <p:ext uri="{BB962C8B-B14F-4D97-AF65-F5344CB8AC3E}">
        <p14:creationId xmlns:p14="http://schemas.microsoft.com/office/powerpoint/2010/main" val="1901284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9806"/>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defTabSz="685800">
              <a:defRPr/>
            </a:pPr>
            <a:r>
              <a:rPr lang="en-US" sz="1200" dirty="0">
                <a:latin typeface="Trebuchet MS" panose="020B0603020202020204" pitchFamily="34" charset="0"/>
              </a:rPr>
              <a:t>Process Overview</a:t>
            </a:r>
          </a:p>
        </p:txBody>
      </p:sp>
      <p:pic>
        <p:nvPicPr>
          <p:cNvPr id="38" name="Picture 4" descr="http://www.dot.state.oh.us/brand/PublishingImages/PNG/ODOT-Zephyr-DOT-White-No-Website.png">
            <a:extLst>
              <a:ext uri="{FF2B5EF4-FFF2-40B4-BE49-F238E27FC236}">
                <a16:creationId xmlns:a16="http://schemas.microsoft.com/office/drawing/2014/main" id="{E6488D05-C0DC-46BD-B7C6-4200EFFED5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or: Elbow 39">
            <a:extLst>
              <a:ext uri="{FF2B5EF4-FFF2-40B4-BE49-F238E27FC236}">
                <a16:creationId xmlns:a16="http://schemas.microsoft.com/office/drawing/2014/main" id="{B0370695-7141-4DF4-AEFD-4935769F880F}"/>
              </a:ext>
            </a:extLst>
          </p:cNvPr>
          <p:cNvCxnSpPr/>
          <p:nvPr/>
        </p:nvCxnSpPr>
        <p:spPr>
          <a:xfrm rot="16200000" flipH="1">
            <a:off x="2474187" y="2322340"/>
            <a:ext cx="562519" cy="514349"/>
          </a:xfrm>
          <a:prstGeom prst="bentConnector3">
            <a:avLst/>
          </a:prstGeom>
          <a:noFill/>
          <a:ln w="28575" cap="flat" cmpd="sng" algn="ctr">
            <a:solidFill>
              <a:sysClr val="windowText" lastClr="000000">
                <a:lumMod val="50000"/>
                <a:lumOff val="50000"/>
              </a:sysClr>
            </a:solidFill>
            <a:prstDash val="dash"/>
            <a:miter lim="800000"/>
            <a:tailEnd type="triangle"/>
          </a:ln>
          <a:effectLst/>
        </p:spPr>
      </p:cxnSp>
      <p:sp>
        <p:nvSpPr>
          <p:cNvPr id="41" name="Rectangle 40">
            <a:extLst>
              <a:ext uri="{FF2B5EF4-FFF2-40B4-BE49-F238E27FC236}">
                <a16:creationId xmlns:a16="http://schemas.microsoft.com/office/drawing/2014/main" id="{8E9DB6D7-4578-4FE7-B18A-107F92D0E4C2}"/>
              </a:ext>
            </a:extLst>
          </p:cNvPr>
          <p:cNvSpPr/>
          <p:nvPr/>
        </p:nvSpPr>
        <p:spPr>
          <a:xfrm>
            <a:off x="2555422" y="2869755"/>
            <a:ext cx="1049927" cy="682535"/>
          </a:xfrm>
          <a:prstGeom prst="rect">
            <a:avLst/>
          </a:prstGeom>
          <a:solidFill>
            <a:sysClr val="window" lastClr="FFFFFF">
              <a:lumMod val="85000"/>
            </a:sysClr>
          </a:solidFill>
          <a:ln w="12700" cap="flat" cmpd="sng" algn="ctr">
            <a:solidFill>
              <a:sysClr val="windowText" lastClr="000000">
                <a:lumMod val="50000"/>
                <a:lumOff val="50000"/>
              </a:sysClr>
            </a:solidFill>
            <a:prstDash val="solid"/>
            <a:miter lim="800000"/>
          </a:ln>
          <a:effectLst/>
        </p:spPr>
        <p:txBody>
          <a:bodyPr rtlCol="0" anchor="ctr"/>
          <a:lstStyle/>
          <a:p>
            <a:pPr algn="ctr">
              <a:defRPr/>
            </a:pPr>
            <a:r>
              <a:rPr lang="en-US" sz="825" b="1" kern="0" dirty="0">
                <a:solidFill>
                  <a:srgbClr val="E27132"/>
                </a:solidFill>
                <a:latin typeface="Trebuchet MS"/>
              </a:rPr>
              <a:t>Local Location  &amp; Countermeasure Identification </a:t>
            </a:r>
          </a:p>
        </p:txBody>
      </p:sp>
      <p:sp>
        <p:nvSpPr>
          <p:cNvPr id="42" name="Rectangle 41">
            <a:extLst>
              <a:ext uri="{FF2B5EF4-FFF2-40B4-BE49-F238E27FC236}">
                <a16:creationId xmlns:a16="http://schemas.microsoft.com/office/drawing/2014/main" id="{32979D48-EB6B-496D-B6BF-7A37782C31AE}"/>
              </a:ext>
            </a:extLst>
          </p:cNvPr>
          <p:cNvSpPr/>
          <p:nvPr/>
        </p:nvSpPr>
        <p:spPr>
          <a:xfrm>
            <a:off x="4127047" y="2866490"/>
            <a:ext cx="914400" cy="685800"/>
          </a:xfrm>
          <a:prstGeom prst="rect">
            <a:avLst/>
          </a:prstGeom>
          <a:solidFill>
            <a:sysClr val="window" lastClr="FFFFFF">
              <a:lumMod val="85000"/>
            </a:sysClr>
          </a:solidFill>
          <a:ln w="12700" cap="flat" cmpd="sng" algn="ctr">
            <a:solidFill>
              <a:sysClr val="windowText" lastClr="000000">
                <a:lumMod val="50000"/>
                <a:lumOff val="50000"/>
              </a:sysClr>
            </a:solidFill>
            <a:prstDash val="solid"/>
            <a:miter lim="800000"/>
          </a:ln>
          <a:effectLst/>
        </p:spPr>
        <p:txBody>
          <a:bodyPr rtlCol="0" anchor="ctr"/>
          <a:lstStyle/>
          <a:p>
            <a:pPr algn="ctr">
              <a:defRPr/>
            </a:pPr>
            <a:r>
              <a:rPr lang="en-US" sz="825" b="1" kern="0" dirty="0">
                <a:solidFill>
                  <a:srgbClr val="E27132"/>
                </a:solidFill>
                <a:latin typeface="Trebuchet MS"/>
              </a:rPr>
              <a:t>Task Order Design Contract</a:t>
            </a:r>
          </a:p>
        </p:txBody>
      </p:sp>
      <p:cxnSp>
        <p:nvCxnSpPr>
          <p:cNvPr id="45" name="Straight Connector 44">
            <a:extLst>
              <a:ext uri="{FF2B5EF4-FFF2-40B4-BE49-F238E27FC236}">
                <a16:creationId xmlns:a16="http://schemas.microsoft.com/office/drawing/2014/main" id="{41F00CAF-FFFD-43E4-A403-285E493229BA}"/>
              </a:ext>
            </a:extLst>
          </p:cNvPr>
          <p:cNvCxnSpPr/>
          <p:nvPr/>
        </p:nvCxnSpPr>
        <p:spPr>
          <a:xfrm>
            <a:off x="3605348" y="2298254"/>
            <a:ext cx="0" cy="271471"/>
          </a:xfrm>
          <a:prstGeom prst="line">
            <a:avLst/>
          </a:prstGeom>
          <a:noFill/>
          <a:ln w="28575" cap="flat" cmpd="sng" algn="ctr">
            <a:solidFill>
              <a:sysClr val="windowText" lastClr="000000">
                <a:lumMod val="50000"/>
                <a:lumOff val="50000"/>
              </a:sysClr>
            </a:solidFill>
            <a:prstDash val="dash"/>
            <a:miter lim="800000"/>
          </a:ln>
          <a:effectLst/>
        </p:spPr>
      </p:cxnSp>
      <p:cxnSp>
        <p:nvCxnSpPr>
          <p:cNvPr id="46" name="Straight Connector 45">
            <a:extLst>
              <a:ext uri="{FF2B5EF4-FFF2-40B4-BE49-F238E27FC236}">
                <a16:creationId xmlns:a16="http://schemas.microsoft.com/office/drawing/2014/main" id="{63C94769-EF24-4A41-83E5-40B38B846F09}"/>
              </a:ext>
            </a:extLst>
          </p:cNvPr>
          <p:cNvCxnSpPr/>
          <p:nvPr/>
        </p:nvCxnSpPr>
        <p:spPr>
          <a:xfrm>
            <a:off x="4584247" y="2298253"/>
            <a:ext cx="0" cy="562520"/>
          </a:xfrm>
          <a:prstGeom prst="line">
            <a:avLst/>
          </a:prstGeom>
          <a:noFill/>
          <a:ln w="28575" cap="flat" cmpd="sng" algn="ctr">
            <a:solidFill>
              <a:sysClr val="windowText" lastClr="000000">
                <a:lumMod val="50000"/>
                <a:lumOff val="50000"/>
              </a:sysClr>
            </a:solidFill>
            <a:prstDash val="dash"/>
            <a:miter lim="800000"/>
            <a:headEnd type="none" w="med" len="med"/>
            <a:tailEnd type="triangle" w="med" len="med"/>
          </a:ln>
          <a:effectLst/>
        </p:spPr>
      </p:cxnSp>
      <p:cxnSp>
        <p:nvCxnSpPr>
          <p:cNvPr id="47" name="Straight Connector 46">
            <a:extLst>
              <a:ext uri="{FF2B5EF4-FFF2-40B4-BE49-F238E27FC236}">
                <a16:creationId xmlns:a16="http://schemas.microsoft.com/office/drawing/2014/main" id="{E0350DAF-F8F3-4E06-9CB7-8336E4629912}"/>
              </a:ext>
            </a:extLst>
          </p:cNvPr>
          <p:cNvCxnSpPr/>
          <p:nvPr/>
        </p:nvCxnSpPr>
        <p:spPr>
          <a:xfrm>
            <a:off x="5698672" y="2298252"/>
            <a:ext cx="0" cy="271471"/>
          </a:xfrm>
          <a:prstGeom prst="line">
            <a:avLst/>
          </a:prstGeom>
          <a:noFill/>
          <a:ln w="28575" cap="flat" cmpd="sng" algn="ctr">
            <a:solidFill>
              <a:sysClr val="windowText" lastClr="000000">
                <a:lumMod val="50000"/>
                <a:lumOff val="50000"/>
              </a:sysClr>
            </a:solidFill>
            <a:prstDash val="dash"/>
            <a:miter lim="800000"/>
          </a:ln>
          <a:effectLst/>
        </p:spPr>
      </p:cxnSp>
      <p:cxnSp>
        <p:nvCxnSpPr>
          <p:cNvPr id="48" name="Straight Connector 47">
            <a:extLst>
              <a:ext uri="{FF2B5EF4-FFF2-40B4-BE49-F238E27FC236}">
                <a16:creationId xmlns:a16="http://schemas.microsoft.com/office/drawing/2014/main" id="{6952DF53-9EF7-40B7-84C2-3C3272B42849}"/>
              </a:ext>
            </a:extLst>
          </p:cNvPr>
          <p:cNvCxnSpPr/>
          <p:nvPr/>
        </p:nvCxnSpPr>
        <p:spPr>
          <a:xfrm>
            <a:off x="3589020" y="2568499"/>
            <a:ext cx="2109652" cy="0"/>
          </a:xfrm>
          <a:prstGeom prst="line">
            <a:avLst/>
          </a:prstGeom>
          <a:noFill/>
          <a:ln w="28575" cap="flat" cmpd="sng" algn="ctr">
            <a:solidFill>
              <a:sysClr val="windowText" lastClr="000000">
                <a:lumMod val="50000"/>
                <a:lumOff val="50000"/>
              </a:sysClr>
            </a:solidFill>
            <a:prstDash val="dash"/>
            <a:miter lim="800000"/>
          </a:ln>
          <a:effectLst/>
        </p:spPr>
      </p:cxnSp>
      <p:cxnSp>
        <p:nvCxnSpPr>
          <p:cNvPr id="49" name="Connector: Elbow 48">
            <a:extLst>
              <a:ext uri="{FF2B5EF4-FFF2-40B4-BE49-F238E27FC236}">
                <a16:creationId xmlns:a16="http://schemas.microsoft.com/office/drawing/2014/main" id="{A973E720-CEE0-4E4D-A14D-D6A671E713B8}"/>
              </a:ext>
            </a:extLst>
          </p:cNvPr>
          <p:cNvCxnSpPr/>
          <p:nvPr/>
        </p:nvCxnSpPr>
        <p:spPr>
          <a:xfrm rot="5400000">
            <a:off x="6207308" y="2328255"/>
            <a:ext cx="582113" cy="522107"/>
          </a:xfrm>
          <a:prstGeom prst="bentConnector3">
            <a:avLst/>
          </a:prstGeom>
          <a:noFill/>
          <a:ln w="28575" cap="flat" cmpd="sng" algn="ctr">
            <a:solidFill>
              <a:sysClr val="windowText" lastClr="000000">
                <a:lumMod val="50000"/>
                <a:lumOff val="50000"/>
              </a:sysClr>
            </a:solidFill>
            <a:prstDash val="dash"/>
            <a:miter lim="800000"/>
            <a:tailEnd type="triangle"/>
          </a:ln>
          <a:effectLst/>
        </p:spPr>
      </p:cxnSp>
      <p:graphicFrame>
        <p:nvGraphicFramePr>
          <p:cNvPr id="50" name="Diagram 49">
            <a:extLst>
              <a:ext uri="{FF2B5EF4-FFF2-40B4-BE49-F238E27FC236}">
                <a16:creationId xmlns:a16="http://schemas.microsoft.com/office/drawing/2014/main" id="{345EC2F6-C43D-4817-A062-25DACF4EB1E2}"/>
              </a:ext>
            </a:extLst>
          </p:cNvPr>
          <p:cNvGraphicFramePr/>
          <p:nvPr/>
        </p:nvGraphicFramePr>
        <p:xfrm>
          <a:off x="1926772" y="1569176"/>
          <a:ext cx="5486400" cy="1012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1" name="Rectangle 50">
            <a:extLst>
              <a:ext uri="{FF2B5EF4-FFF2-40B4-BE49-F238E27FC236}">
                <a16:creationId xmlns:a16="http://schemas.microsoft.com/office/drawing/2014/main" id="{D5BFC429-2A5A-4034-BD33-B5D288CDDA15}"/>
              </a:ext>
            </a:extLst>
          </p:cNvPr>
          <p:cNvSpPr/>
          <p:nvPr/>
        </p:nvSpPr>
        <p:spPr>
          <a:xfrm>
            <a:off x="5777897" y="2866490"/>
            <a:ext cx="914400" cy="685800"/>
          </a:xfrm>
          <a:prstGeom prst="rect">
            <a:avLst/>
          </a:prstGeom>
          <a:solidFill>
            <a:sysClr val="window" lastClr="FFFFFF">
              <a:lumMod val="85000"/>
            </a:sysClr>
          </a:solidFill>
          <a:ln w="12700" cap="flat" cmpd="sng" algn="ctr">
            <a:solidFill>
              <a:sysClr val="windowText" lastClr="000000">
                <a:lumMod val="50000"/>
                <a:lumOff val="50000"/>
              </a:sysClr>
            </a:solidFill>
            <a:prstDash val="solid"/>
            <a:miter lim="800000"/>
          </a:ln>
          <a:effectLst/>
        </p:spPr>
        <p:txBody>
          <a:bodyPr rtlCol="0" anchor="ctr"/>
          <a:lstStyle/>
          <a:p>
            <a:pPr algn="ctr">
              <a:defRPr/>
            </a:pPr>
            <a:r>
              <a:rPr lang="en-US" sz="825" b="1" kern="0" dirty="0">
                <a:solidFill>
                  <a:srgbClr val="E27132"/>
                </a:solidFill>
                <a:latin typeface="Trebuchet MS"/>
              </a:rPr>
              <a:t>ODOT managed</a:t>
            </a:r>
          </a:p>
        </p:txBody>
      </p:sp>
    </p:spTree>
    <p:extLst>
      <p:ext uri="{BB962C8B-B14F-4D97-AF65-F5344CB8AC3E}">
        <p14:creationId xmlns:p14="http://schemas.microsoft.com/office/powerpoint/2010/main" val="148772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3EF54EC-0E33-46BC-90EF-D26511ACC329}"/>
              </a:ext>
            </a:extLst>
          </p:cNvPr>
          <p:cNvSpPr txBox="1"/>
          <p:nvPr/>
        </p:nvSpPr>
        <p:spPr>
          <a:xfrm>
            <a:off x="679112" y="1994009"/>
            <a:ext cx="2651280" cy="1246495"/>
          </a:xfrm>
          <a:prstGeom prst="rect">
            <a:avLst/>
          </a:prstGeom>
          <a:noFill/>
        </p:spPr>
        <p:txBody>
          <a:bodyPr wrap="square" rtlCol="0">
            <a:spAutoFit/>
          </a:bodyPr>
          <a:lstStyle/>
          <a:p>
            <a:r>
              <a:rPr lang="nb-NO" sz="1500" dirty="0"/>
              <a:t>0 </a:t>
            </a:r>
            <a:r>
              <a:rPr lang="nb-NO" sz="1500" dirty="0" err="1"/>
              <a:t>children</a:t>
            </a:r>
            <a:endParaRPr lang="nb-NO" sz="1500" dirty="0"/>
          </a:p>
          <a:p>
            <a:r>
              <a:rPr lang="nb-NO" sz="1500" dirty="0"/>
              <a:t>0 </a:t>
            </a:r>
            <a:r>
              <a:rPr lang="nb-NO" sz="1500" dirty="0" err="1"/>
              <a:t>pedestrians</a:t>
            </a:r>
            <a:endParaRPr lang="nb-NO" sz="1500" dirty="0"/>
          </a:p>
          <a:p>
            <a:r>
              <a:rPr lang="nb-NO" sz="1500" dirty="0"/>
              <a:t>0 </a:t>
            </a:r>
            <a:r>
              <a:rPr lang="nb-NO" sz="1500" dirty="0" err="1"/>
              <a:t>cyclists</a:t>
            </a:r>
            <a:endParaRPr lang="nb-NO" sz="1500" dirty="0"/>
          </a:p>
          <a:p>
            <a:r>
              <a:rPr lang="nb-NO" sz="1500" dirty="0"/>
              <a:t>1 </a:t>
            </a:r>
            <a:r>
              <a:rPr lang="nb-NO" sz="1500" dirty="0" err="1"/>
              <a:t>car</a:t>
            </a:r>
            <a:r>
              <a:rPr lang="nb-NO" sz="1500" dirty="0"/>
              <a:t> driver</a:t>
            </a:r>
          </a:p>
          <a:p>
            <a:endParaRPr lang="nb-NO" sz="1500" dirty="0"/>
          </a:p>
        </p:txBody>
      </p:sp>
      <p:sp>
        <p:nvSpPr>
          <p:cNvPr id="3" name="TekstSylinder 2">
            <a:extLst>
              <a:ext uri="{FF2B5EF4-FFF2-40B4-BE49-F238E27FC236}">
                <a16:creationId xmlns:a16="http://schemas.microsoft.com/office/drawing/2014/main" id="{9DB94BB5-F5A9-400F-87EC-20CA6D681C29}"/>
              </a:ext>
            </a:extLst>
          </p:cNvPr>
          <p:cNvSpPr txBox="1"/>
          <p:nvPr/>
        </p:nvSpPr>
        <p:spPr>
          <a:xfrm>
            <a:off x="4587189" y="4354479"/>
            <a:ext cx="3640740" cy="248209"/>
          </a:xfrm>
          <a:prstGeom prst="rect">
            <a:avLst/>
          </a:prstGeom>
          <a:noFill/>
        </p:spPr>
        <p:txBody>
          <a:bodyPr wrap="none" rtlCol="0">
            <a:spAutoFit/>
          </a:bodyPr>
          <a:lstStyle/>
          <a:p>
            <a:pPr algn="ctr"/>
            <a:r>
              <a:rPr lang="nb-NO" sz="1013" dirty="0"/>
              <a:t>Road injuries in Oslo, 1999-2019. (Graph from ITE Journal) </a:t>
            </a:r>
          </a:p>
        </p:txBody>
      </p:sp>
      <p:pic>
        <p:nvPicPr>
          <p:cNvPr id="1026" name="Picture 2">
            <a:extLst>
              <a:ext uri="{FF2B5EF4-FFF2-40B4-BE49-F238E27FC236}">
                <a16:creationId xmlns:a16="http://schemas.microsoft.com/office/drawing/2014/main" id="{91A8AD8A-6CDA-45B8-92FF-77796B9CE2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97827" y="1021022"/>
            <a:ext cx="5472306" cy="3189329"/>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4">
            <a:extLst>
              <a:ext uri="{FF2B5EF4-FFF2-40B4-BE49-F238E27FC236}">
                <a16:creationId xmlns:a16="http://schemas.microsoft.com/office/drawing/2014/main" id="{73F0EC81-07AD-4F4F-8322-11BCC26860D3}"/>
              </a:ext>
            </a:extLst>
          </p:cNvPr>
          <p:cNvSpPr txBox="1">
            <a:spLocks/>
          </p:cNvSpPr>
          <p:nvPr/>
        </p:nvSpPr>
        <p:spPr>
          <a:xfrm>
            <a:off x="679113" y="599895"/>
            <a:ext cx="2949178" cy="1200150"/>
          </a:xfrm>
          <a:prstGeom prst="rect">
            <a:avLst/>
          </a:prstGeom>
        </p:spPr>
        <p:txBody>
          <a:bodyPr anchor="b"/>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2700" dirty="0"/>
              <a:t>2019 </a:t>
            </a:r>
            <a:r>
              <a:rPr lang="nb-NO" sz="2700" dirty="0" err="1"/>
              <a:t>traffic</a:t>
            </a:r>
            <a:r>
              <a:rPr lang="nb-NO" sz="2700" dirty="0"/>
              <a:t> </a:t>
            </a:r>
            <a:r>
              <a:rPr lang="nb-NO" sz="2700" dirty="0" err="1"/>
              <a:t>fatalities</a:t>
            </a:r>
            <a:r>
              <a:rPr lang="nb-NO" sz="2700" dirty="0"/>
              <a:t> in Oslo</a:t>
            </a:r>
            <a:endParaRPr lang="nb-NO" sz="3300" dirty="0"/>
          </a:p>
        </p:txBody>
      </p:sp>
    </p:spTree>
    <p:extLst>
      <p:ext uri="{BB962C8B-B14F-4D97-AF65-F5344CB8AC3E}">
        <p14:creationId xmlns:p14="http://schemas.microsoft.com/office/powerpoint/2010/main" val="34074220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57300" y="0"/>
            <a:ext cx="7429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p:cNvSpPr/>
          <p:nvPr/>
        </p:nvSpPr>
        <p:spPr>
          <a:xfrm>
            <a:off x="1331691" y="4669605"/>
            <a:ext cx="6496343" cy="240883"/>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3" name="Title 1">
            <a:extLst>
              <a:ext uri="{FF2B5EF4-FFF2-40B4-BE49-F238E27FC236}">
                <a16:creationId xmlns:a16="http://schemas.microsoft.com/office/drawing/2014/main" id="{9C8EE146-E2FF-4BB4-B068-436145A3C3BF}"/>
              </a:ext>
            </a:extLst>
          </p:cNvPr>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30" name="Rectangle 29">
            <a:extLst>
              <a:ext uri="{FF2B5EF4-FFF2-40B4-BE49-F238E27FC236}">
                <a16:creationId xmlns:a16="http://schemas.microsoft.com/office/drawing/2014/main" id="{12DC0D0F-229D-4C94-AA31-8C699E23BF37}"/>
              </a:ext>
            </a:extLst>
          </p:cNvPr>
          <p:cNvSpPr/>
          <p:nvPr/>
        </p:nvSpPr>
        <p:spPr>
          <a:xfrm>
            <a:off x="1331691" y="204732"/>
            <a:ext cx="6496343" cy="1014679"/>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31" name="Title 1">
            <a:extLst>
              <a:ext uri="{FF2B5EF4-FFF2-40B4-BE49-F238E27FC236}">
                <a16:creationId xmlns:a16="http://schemas.microsoft.com/office/drawing/2014/main" id="{4183028D-A0B0-4D07-BAE1-325A3C11D5DD}"/>
              </a:ext>
            </a:extLst>
          </p:cNvPr>
          <p:cNvSpPr txBox="1">
            <a:spLocks/>
          </p:cNvSpPr>
          <p:nvPr/>
        </p:nvSpPr>
        <p:spPr>
          <a:xfrm>
            <a:off x="1485900" y="333631"/>
            <a:ext cx="6172200" cy="752219"/>
          </a:xfrm>
          <a:prstGeom prst="rect">
            <a:avLst/>
          </a:prstGeom>
        </p:spPr>
        <p:txBody>
          <a:bodyPr anchor="ct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2250" dirty="0">
                <a:solidFill>
                  <a:schemeClr val="bg1"/>
                </a:solidFill>
                <a:latin typeface="B Futura Bold"/>
                <a:cs typeface="B Futura Bold"/>
              </a:rPr>
              <a:t>Pedestrian Safety Improvement Program:</a:t>
            </a:r>
          </a:p>
        </p:txBody>
      </p:sp>
      <p:sp>
        <p:nvSpPr>
          <p:cNvPr id="32" name="Title 1">
            <a:extLst>
              <a:ext uri="{FF2B5EF4-FFF2-40B4-BE49-F238E27FC236}">
                <a16:creationId xmlns:a16="http://schemas.microsoft.com/office/drawing/2014/main" id="{AB46844E-8D81-45B8-9FEB-C8B9204F7A79}"/>
              </a:ext>
            </a:extLst>
          </p:cNvPr>
          <p:cNvSpPr txBox="1">
            <a:spLocks/>
          </p:cNvSpPr>
          <p:nvPr/>
        </p:nvSpPr>
        <p:spPr>
          <a:xfrm>
            <a:off x="1828800" y="800100"/>
            <a:ext cx="400050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endParaRPr lang="en-US" sz="1200" dirty="0"/>
          </a:p>
        </p:txBody>
      </p:sp>
      <p:grpSp>
        <p:nvGrpSpPr>
          <p:cNvPr id="14" name="Group 13">
            <a:extLst>
              <a:ext uri="{FF2B5EF4-FFF2-40B4-BE49-F238E27FC236}">
                <a16:creationId xmlns:a16="http://schemas.microsoft.com/office/drawing/2014/main" id="{1FDD0E9E-36DC-4D72-8C6E-BD1399C4E406}"/>
              </a:ext>
            </a:extLst>
          </p:cNvPr>
          <p:cNvGrpSpPr/>
          <p:nvPr/>
        </p:nvGrpSpPr>
        <p:grpSpPr>
          <a:xfrm>
            <a:off x="1331689" y="4321546"/>
            <a:ext cx="6496343" cy="240884"/>
            <a:chOff x="140240" y="6248324"/>
            <a:chExt cx="5779040" cy="309115"/>
          </a:xfrm>
          <a:solidFill>
            <a:schemeClr val="bg1">
              <a:lumMod val="75000"/>
            </a:schemeClr>
          </a:solidFill>
        </p:grpSpPr>
        <p:sp>
          <p:nvSpPr>
            <p:cNvPr id="18" name="Flowchart: Data 17">
              <a:extLst>
                <a:ext uri="{FF2B5EF4-FFF2-40B4-BE49-F238E27FC236}">
                  <a16:creationId xmlns:a16="http://schemas.microsoft.com/office/drawing/2014/main" id="{21C6B8F2-03AD-4DC1-B2D2-91F44E167039}"/>
                </a:ext>
              </a:extLst>
            </p:cNvPr>
            <p:cNvSpPr/>
            <p:nvPr/>
          </p:nvSpPr>
          <p:spPr>
            <a:xfrm>
              <a:off x="5588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9" name="Flowchart: Data 18">
              <a:extLst>
                <a:ext uri="{FF2B5EF4-FFF2-40B4-BE49-F238E27FC236}">
                  <a16:creationId xmlns:a16="http://schemas.microsoft.com/office/drawing/2014/main" id="{0163D6A1-FC0A-4542-A299-58182FCE5961}"/>
                </a:ext>
              </a:extLst>
            </p:cNvPr>
            <p:cNvSpPr/>
            <p:nvPr/>
          </p:nvSpPr>
          <p:spPr>
            <a:xfrm>
              <a:off x="5169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lowchart: Data 19">
              <a:extLst>
                <a:ext uri="{FF2B5EF4-FFF2-40B4-BE49-F238E27FC236}">
                  <a16:creationId xmlns:a16="http://schemas.microsoft.com/office/drawing/2014/main" id="{59AD52F9-471C-4068-BFBA-B3BC52140BED}"/>
                </a:ext>
              </a:extLst>
            </p:cNvPr>
            <p:cNvSpPr/>
            <p:nvPr/>
          </p:nvSpPr>
          <p:spPr>
            <a:xfrm>
              <a:off x="47503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Flowchart: Data 20">
              <a:extLst>
                <a:ext uri="{FF2B5EF4-FFF2-40B4-BE49-F238E27FC236}">
                  <a16:creationId xmlns:a16="http://schemas.microsoft.com/office/drawing/2014/main" id="{6C353AA7-F1C4-457B-BBCD-66737A8CB834}"/>
                </a:ext>
              </a:extLst>
            </p:cNvPr>
            <p:cNvSpPr/>
            <p:nvPr/>
          </p:nvSpPr>
          <p:spPr>
            <a:xfrm>
              <a:off x="43312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Flowchart: Data 21">
              <a:extLst>
                <a:ext uri="{FF2B5EF4-FFF2-40B4-BE49-F238E27FC236}">
                  <a16:creationId xmlns:a16="http://schemas.microsoft.com/office/drawing/2014/main" id="{6EA0DE89-0C3E-4775-B280-138F7FE2B091}"/>
                </a:ext>
              </a:extLst>
            </p:cNvPr>
            <p:cNvSpPr/>
            <p:nvPr/>
          </p:nvSpPr>
          <p:spPr>
            <a:xfrm>
              <a:off x="39121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3" name="Flowchart: Data 22">
              <a:extLst>
                <a:ext uri="{FF2B5EF4-FFF2-40B4-BE49-F238E27FC236}">
                  <a16:creationId xmlns:a16="http://schemas.microsoft.com/office/drawing/2014/main" id="{E51EA06E-3657-4A20-ADA6-5ABC6AC60DA4}"/>
                </a:ext>
              </a:extLst>
            </p:cNvPr>
            <p:cNvSpPr/>
            <p:nvPr/>
          </p:nvSpPr>
          <p:spPr>
            <a:xfrm>
              <a:off x="34930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4" name="Flowchart: Data 23">
              <a:extLst>
                <a:ext uri="{FF2B5EF4-FFF2-40B4-BE49-F238E27FC236}">
                  <a16:creationId xmlns:a16="http://schemas.microsoft.com/office/drawing/2014/main" id="{556C54D3-BCA2-4FD3-BDAB-39173900B732}"/>
                </a:ext>
              </a:extLst>
            </p:cNvPr>
            <p:cNvSpPr/>
            <p:nvPr/>
          </p:nvSpPr>
          <p:spPr>
            <a:xfrm>
              <a:off x="30739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5" name="Flowchart: Data 24">
              <a:extLst>
                <a:ext uri="{FF2B5EF4-FFF2-40B4-BE49-F238E27FC236}">
                  <a16:creationId xmlns:a16="http://schemas.microsoft.com/office/drawing/2014/main" id="{7F2B7983-DF7B-4213-B774-96395CFF7F6E}"/>
                </a:ext>
              </a:extLst>
            </p:cNvPr>
            <p:cNvSpPr/>
            <p:nvPr/>
          </p:nvSpPr>
          <p:spPr>
            <a:xfrm>
              <a:off x="26548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6" name="Flowchart: Data 25">
              <a:extLst>
                <a:ext uri="{FF2B5EF4-FFF2-40B4-BE49-F238E27FC236}">
                  <a16:creationId xmlns:a16="http://schemas.microsoft.com/office/drawing/2014/main" id="{D3906B31-66D6-460B-A32F-85E9F0A5B352}"/>
                </a:ext>
              </a:extLst>
            </p:cNvPr>
            <p:cNvSpPr/>
            <p:nvPr/>
          </p:nvSpPr>
          <p:spPr>
            <a:xfrm>
              <a:off x="22357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7" name="Flowchart: Data 26">
              <a:extLst>
                <a:ext uri="{FF2B5EF4-FFF2-40B4-BE49-F238E27FC236}">
                  <a16:creationId xmlns:a16="http://schemas.microsoft.com/office/drawing/2014/main" id="{0D0D2469-334E-4E26-8DCB-3ECB136E5A03}"/>
                </a:ext>
              </a:extLst>
            </p:cNvPr>
            <p:cNvSpPr/>
            <p:nvPr/>
          </p:nvSpPr>
          <p:spPr>
            <a:xfrm>
              <a:off x="18166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8" name="Flowchart: Data 27">
              <a:extLst>
                <a:ext uri="{FF2B5EF4-FFF2-40B4-BE49-F238E27FC236}">
                  <a16:creationId xmlns:a16="http://schemas.microsoft.com/office/drawing/2014/main" id="{5FE08FC7-802E-4359-878D-7380F721616B}"/>
                </a:ext>
              </a:extLst>
            </p:cNvPr>
            <p:cNvSpPr/>
            <p:nvPr/>
          </p:nvSpPr>
          <p:spPr>
            <a:xfrm>
              <a:off x="13975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9" name="Flowchart: Data 28">
              <a:extLst>
                <a:ext uri="{FF2B5EF4-FFF2-40B4-BE49-F238E27FC236}">
                  <a16:creationId xmlns:a16="http://schemas.microsoft.com/office/drawing/2014/main" id="{E2A43CE6-0511-43EF-A0B3-77E7342B17D8}"/>
                </a:ext>
              </a:extLst>
            </p:cNvPr>
            <p:cNvSpPr/>
            <p:nvPr/>
          </p:nvSpPr>
          <p:spPr>
            <a:xfrm>
              <a:off x="978440" y="6248324"/>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4" name="Flowchart: Data 33">
              <a:extLst>
                <a:ext uri="{FF2B5EF4-FFF2-40B4-BE49-F238E27FC236}">
                  <a16:creationId xmlns:a16="http://schemas.microsoft.com/office/drawing/2014/main" id="{0CBD5A15-2259-4A04-AF08-9713C6ED6EBA}"/>
                </a:ext>
              </a:extLst>
            </p:cNvPr>
            <p:cNvSpPr/>
            <p:nvPr/>
          </p:nvSpPr>
          <p:spPr>
            <a:xfrm>
              <a:off x="5593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5" name="Flowchart: Data 34">
              <a:extLst>
                <a:ext uri="{FF2B5EF4-FFF2-40B4-BE49-F238E27FC236}">
                  <a16:creationId xmlns:a16="http://schemas.microsoft.com/office/drawing/2014/main" id="{CF020726-BEAF-4BE0-95C9-60E03953E1C1}"/>
                </a:ext>
              </a:extLst>
            </p:cNvPr>
            <p:cNvSpPr/>
            <p:nvPr/>
          </p:nvSpPr>
          <p:spPr>
            <a:xfrm>
              <a:off x="140240" y="6252103"/>
              <a:ext cx="330740" cy="305336"/>
            </a:xfrm>
            <a:prstGeom prst="flowChartInputOutpu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pSp>
      <p:pic>
        <p:nvPicPr>
          <p:cNvPr id="36" name="Picture 35">
            <a:extLst>
              <a:ext uri="{FF2B5EF4-FFF2-40B4-BE49-F238E27FC236}">
                <a16:creationId xmlns:a16="http://schemas.microsoft.com/office/drawing/2014/main" id="{65DB7CD9-7BE7-4F81-B668-F3A7CF2A1922}"/>
              </a:ext>
            </a:extLst>
          </p:cNvPr>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saturation sat="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148124" y="1344147"/>
            <a:ext cx="1483517" cy="3246007"/>
          </a:xfrm>
          <a:prstGeom prst="rect">
            <a:avLst/>
          </a:prstGeom>
        </p:spPr>
      </p:pic>
      <p:sp>
        <p:nvSpPr>
          <p:cNvPr id="17" name="Content Placeholder 2">
            <a:extLst>
              <a:ext uri="{FF2B5EF4-FFF2-40B4-BE49-F238E27FC236}">
                <a16:creationId xmlns:a16="http://schemas.microsoft.com/office/drawing/2014/main" id="{55CF6F53-CCD3-4EEB-9DD1-94C922DE43FE}"/>
              </a:ext>
            </a:extLst>
          </p:cNvPr>
          <p:cNvSpPr txBox="1">
            <a:spLocks/>
          </p:cNvSpPr>
          <p:nvPr/>
        </p:nvSpPr>
        <p:spPr>
          <a:xfrm>
            <a:off x="1685405" y="1305738"/>
            <a:ext cx="4482639" cy="3265711"/>
          </a:xfrm>
          <a:prstGeom prst="rect">
            <a:avLst/>
          </a:prstGeom>
        </p:spPr>
        <p:txBody>
          <a:bodyPr/>
          <a:lstStyle>
            <a:lvl1pPr marL="228600" indent="-228600" algn="l" defTabSz="914400" rtl="0" eaLnBrk="1" latinLnBrk="0" hangingPunct="1">
              <a:lnSpc>
                <a:spcPct val="140000"/>
              </a:lnSpc>
              <a:spcBef>
                <a:spcPts val="1000"/>
              </a:spcBef>
              <a:spcAft>
                <a:spcPts val="600"/>
              </a:spcAft>
              <a:buClr>
                <a:srgbClr val="E27132"/>
              </a:buClr>
              <a:buSzPct val="110000"/>
              <a:buFont typeface="Arial" panose="020B0604020202020204" pitchFamily="34" charset="0"/>
              <a:buChar char="•"/>
              <a:defRPr sz="2400" b="1" kern="1200" baseline="0">
                <a:solidFill>
                  <a:srgbClr val="E27132"/>
                </a:solidFill>
                <a:latin typeface="+mn-lt"/>
                <a:ea typeface="+mn-ea"/>
                <a:cs typeface="+mn-cs"/>
              </a:defRPr>
            </a:lvl1pPr>
            <a:lvl2pPr marL="685800" indent="-228600" algn="l" defTabSz="914400" rtl="0" eaLnBrk="1" latinLnBrk="0" hangingPunct="1">
              <a:lnSpc>
                <a:spcPct val="90000"/>
              </a:lnSpc>
              <a:spcBef>
                <a:spcPts val="500"/>
              </a:spcBef>
              <a:buClr>
                <a:srgbClr val="E27132"/>
              </a:buClr>
              <a:buSzPct val="100000"/>
              <a:buFont typeface="Cambria" charset="0"/>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E27132"/>
              </a:buClr>
              <a:buSzPct val="75000"/>
              <a:buFont typeface="Courier New" charset="0"/>
              <a:buChar char="o"/>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E27132"/>
              </a:buClr>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0590F"/>
              </a:buClr>
              <a:buFont typeface=".AppleSystemUIFont" charset="-120"/>
              <a:buChar char="–"/>
              <a:defRPr sz="1800" kern="1200" baseline="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solidFill>
                  <a:schemeClr val="tx1">
                    <a:lumMod val="75000"/>
                    <a:lumOff val="25000"/>
                  </a:schemeClr>
                </a:solidFill>
              </a:rPr>
              <a:t>LOCATION SELECTION PROCESS - RESULTS:</a:t>
            </a:r>
          </a:p>
          <a:p>
            <a:pPr lvl="1"/>
            <a:r>
              <a:rPr lang="en-US" sz="1500" i="1" dirty="0">
                <a:solidFill>
                  <a:schemeClr val="tx1">
                    <a:lumMod val="75000"/>
                    <a:lumOff val="25000"/>
                  </a:schemeClr>
                </a:solidFill>
              </a:rPr>
              <a:t>455 Individual Locations</a:t>
            </a:r>
          </a:p>
          <a:p>
            <a:pPr lvl="1"/>
            <a:endParaRPr lang="en-US" sz="1500" i="1" dirty="0">
              <a:solidFill>
                <a:schemeClr val="tx1">
                  <a:lumMod val="75000"/>
                  <a:lumOff val="25000"/>
                </a:schemeClr>
              </a:solidFill>
            </a:endParaRPr>
          </a:p>
          <a:p>
            <a:pPr marL="342900" lvl="1" indent="0">
              <a:buNone/>
            </a:pPr>
            <a:r>
              <a:rPr lang="en-US" sz="1500" i="1" dirty="0">
                <a:solidFill>
                  <a:schemeClr val="tx1">
                    <a:lumMod val="75000"/>
                    <a:lumOff val="25000"/>
                  </a:schemeClr>
                </a:solidFill>
              </a:rPr>
              <a:t>	</a:t>
            </a: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endParaRPr lang="en-US" sz="750" i="1" dirty="0">
              <a:solidFill>
                <a:schemeClr val="tx1">
                  <a:lumMod val="75000"/>
                  <a:lumOff val="25000"/>
                </a:schemeClr>
              </a:solidFill>
            </a:endParaRPr>
          </a:p>
          <a:p>
            <a:pPr lvl="1"/>
            <a:r>
              <a:rPr lang="en-US" sz="1500" i="1" dirty="0">
                <a:solidFill>
                  <a:schemeClr val="tx1">
                    <a:lumMod val="75000"/>
                    <a:lumOff val="25000"/>
                  </a:schemeClr>
                </a:solidFill>
              </a:rPr>
              <a:t>Over 2000 treatments</a:t>
            </a:r>
          </a:p>
          <a:p>
            <a:pPr lvl="1"/>
            <a:endParaRPr lang="en-US" sz="1500" i="1" dirty="0">
              <a:solidFill>
                <a:schemeClr val="tx1">
                  <a:lumMod val="75000"/>
                  <a:lumOff val="25000"/>
                </a:schemeClr>
              </a:solidFill>
            </a:endParaRPr>
          </a:p>
        </p:txBody>
      </p:sp>
      <p:sp>
        <p:nvSpPr>
          <p:cNvPr id="37" name="Title 1">
            <a:extLst>
              <a:ext uri="{FF2B5EF4-FFF2-40B4-BE49-F238E27FC236}">
                <a16:creationId xmlns:a16="http://schemas.microsoft.com/office/drawing/2014/main" id="{0DAE2102-E80C-4A28-8A01-B5907390EADA}"/>
              </a:ext>
            </a:extLst>
          </p:cNvPr>
          <p:cNvSpPr txBox="1">
            <a:spLocks/>
          </p:cNvSpPr>
          <p:nvPr/>
        </p:nvSpPr>
        <p:spPr>
          <a:xfrm>
            <a:off x="1828800" y="800100"/>
            <a:ext cx="4629150" cy="3429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pPr lvl="0">
              <a:defRPr/>
            </a:pPr>
            <a:r>
              <a:rPr lang="en-US" sz="1200" dirty="0">
                <a:solidFill>
                  <a:schemeClr val="accent2"/>
                </a:solidFill>
                <a:latin typeface="Trebuchet MS" panose="020B0603020202020204" pitchFamily="34" charset="0"/>
              </a:rPr>
              <a:t>Process Overview</a:t>
            </a:r>
          </a:p>
        </p:txBody>
      </p:sp>
      <p:pic>
        <p:nvPicPr>
          <p:cNvPr id="38" name="Picture 4" descr="http://www.dot.state.oh.us/brand/PublishingImages/PNG/ODOT-Zephyr-DOT-White-No-Website.png">
            <a:extLst>
              <a:ext uri="{FF2B5EF4-FFF2-40B4-BE49-F238E27FC236}">
                <a16:creationId xmlns:a16="http://schemas.microsoft.com/office/drawing/2014/main" id="{E6488D05-C0DC-46BD-B7C6-4200EFFED55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34717" y="4666563"/>
            <a:ext cx="459546" cy="2355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3D96A5-700C-40AC-B0B9-AC52A17E0109}"/>
              </a:ext>
            </a:extLst>
          </p:cNvPr>
          <p:cNvPicPr>
            <a:picLocks noChangeAspect="1"/>
          </p:cNvPicPr>
          <p:nvPr/>
        </p:nvPicPr>
        <p:blipFill>
          <a:blip r:embed="rId6"/>
          <a:stretch>
            <a:fillRect/>
          </a:stretch>
        </p:blipFill>
        <p:spPr>
          <a:xfrm>
            <a:off x="2911308" y="2126670"/>
            <a:ext cx="1660692" cy="1287617"/>
          </a:xfrm>
          <a:prstGeom prst="rect">
            <a:avLst/>
          </a:prstGeom>
        </p:spPr>
      </p:pic>
    </p:spTree>
    <p:extLst>
      <p:ext uri="{BB962C8B-B14F-4D97-AF65-F5344CB8AC3E}">
        <p14:creationId xmlns:p14="http://schemas.microsoft.com/office/powerpoint/2010/main" val="2420484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1331691" y="228600"/>
            <a:ext cx="6496343" cy="4457701"/>
          </a:xfrm>
          <a:prstGeom prst="rect">
            <a:avLst/>
          </a:prstGeom>
          <a:solidFill>
            <a:srgbClr val="13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95D600"/>
              </a:solidFill>
            </a:endParaRPr>
          </a:p>
        </p:txBody>
      </p:sp>
      <p:sp>
        <p:nvSpPr>
          <p:cNvPr id="7" name="Rectangle 6"/>
          <p:cNvSpPr/>
          <p:nvPr/>
        </p:nvSpPr>
        <p:spPr>
          <a:xfrm>
            <a:off x="1331691" y="4669605"/>
            <a:ext cx="6496343" cy="240883"/>
          </a:xfrm>
          <a:prstGeom prst="rect">
            <a:avLst/>
          </a:prstGeom>
          <a:solidFill>
            <a:srgbClr val="F68D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srgbClr val="95D600"/>
              </a:solidFill>
            </a:endParaRPr>
          </a:p>
        </p:txBody>
      </p:sp>
      <p:sp>
        <p:nvSpPr>
          <p:cNvPr id="14" name="Title 1"/>
          <p:cNvSpPr txBox="1">
            <a:spLocks/>
          </p:cNvSpPr>
          <p:nvPr/>
        </p:nvSpPr>
        <p:spPr>
          <a:xfrm>
            <a:off x="1331690" y="4666563"/>
            <a:ext cx="5469160" cy="23559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3200" b="1" i="0" kern="1200">
                <a:solidFill>
                  <a:srgbClr val="E27132"/>
                </a:solidFill>
                <a:latin typeface="+mj-lt"/>
                <a:ea typeface="Calibri" charset="0"/>
                <a:cs typeface="Calibri" charset="0"/>
              </a:defRPr>
            </a:lvl1pPr>
          </a:lstStyle>
          <a:p>
            <a:r>
              <a:rPr lang="en-US" sz="825" b="0" dirty="0">
                <a:solidFill>
                  <a:schemeClr val="bg1"/>
                </a:solidFill>
              </a:rPr>
              <a:t>AASHTO TZD Spotlight on Safety</a:t>
            </a:r>
          </a:p>
        </p:txBody>
      </p:sp>
      <p:sp>
        <p:nvSpPr>
          <p:cNvPr id="12" name="Rounded Rectangle 3"/>
          <p:cNvSpPr/>
          <p:nvPr/>
        </p:nvSpPr>
        <p:spPr>
          <a:xfrm>
            <a:off x="1868599" y="976017"/>
            <a:ext cx="2053940" cy="2228850"/>
          </a:xfrm>
          <a:prstGeom prst="roundRect">
            <a:avLst>
              <a:gd name="adj" fmla="val 11102"/>
            </a:avLst>
          </a:prstGeom>
          <a:solidFill>
            <a:srgbClr val="F68D2C"/>
          </a:solidFill>
          <a:ln w="1968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25" dirty="0">
                <a:latin typeface="Franklin Gothic Demi" panose="020B0703020102020204" pitchFamily="34" charset="0"/>
              </a:rPr>
              <a:t>?</a:t>
            </a:r>
          </a:p>
        </p:txBody>
      </p:sp>
      <p:sp>
        <p:nvSpPr>
          <p:cNvPr id="16" name="Subtitle 2"/>
          <p:cNvSpPr txBox="1">
            <a:spLocks/>
          </p:cNvSpPr>
          <p:nvPr/>
        </p:nvSpPr>
        <p:spPr bwMode="auto">
          <a:xfrm>
            <a:off x="4426111" y="1448376"/>
            <a:ext cx="2570003" cy="2590923"/>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457189" indent="-457189" algn="l" rtl="0" eaLnBrk="1" fontAlgn="base" hangingPunct="1">
              <a:spcBef>
                <a:spcPct val="20000"/>
              </a:spcBef>
              <a:spcAft>
                <a:spcPct val="0"/>
              </a:spcAft>
              <a:buFont typeface="Courier New" panose="02070309020205020404" pitchFamily="49" charset="0"/>
              <a:buChar char="o"/>
              <a:defRPr sz="4000" b="0">
                <a:solidFill>
                  <a:schemeClr val="tx1"/>
                </a:solidFill>
                <a:latin typeface="+mn-lt"/>
                <a:ea typeface="+mn-ea"/>
                <a:cs typeface="+mn-cs"/>
              </a:defRPr>
            </a:lvl1pPr>
            <a:lvl2pPr marL="914377"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2pPr>
            <a:lvl3pPr marL="1371566" indent="-457189" algn="l" rtl="0" eaLnBrk="1" fontAlgn="base" hangingPunct="1">
              <a:spcBef>
                <a:spcPct val="20000"/>
              </a:spcBef>
              <a:spcAft>
                <a:spcPct val="0"/>
              </a:spcAft>
              <a:buFont typeface="Courier New" panose="02070309020205020404" pitchFamily="49" charset="0"/>
              <a:buChar char="o"/>
              <a:defRPr sz="2800">
                <a:solidFill>
                  <a:schemeClr val="tx1"/>
                </a:solidFill>
                <a:latin typeface="+mn-lt"/>
              </a:defRPr>
            </a:lvl3pPr>
            <a:lvl4pPr marL="1828754" indent="-457189" algn="l" rtl="0" eaLnBrk="1" fontAlgn="base" hangingPunct="1">
              <a:spcBef>
                <a:spcPct val="20000"/>
              </a:spcBef>
              <a:spcAft>
                <a:spcPct val="0"/>
              </a:spcAft>
              <a:buFont typeface="Courier New" panose="02070309020205020404" pitchFamily="49" charset="0"/>
              <a:buChar char="o"/>
              <a:defRPr sz="2400">
                <a:solidFill>
                  <a:schemeClr val="tx1"/>
                </a:solidFill>
                <a:latin typeface="+mn-lt"/>
              </a:defRPr>
            </a:lvl4pPr>
            <a:lvl5pPr marL="2401828" indent="-396865" algn="l" rtl="0" eaLnBrk="1" fontAlgn="base" hangingPunct="1">
              <a:spcBef>
                <a:spcPct val="20000"/>
              </a:spcBef>
              <a:spcAft>
                <a:spcPct val="0"/>
              </a:spcAft>
              <a:buFont typeface="Courier New" panose="02070309020205020404" pitchFamily="49" charset="0"/>
              <a:buChar char="o"/>
              <a:tabLst>
                <a:tab pos="2401828" algn="l"/>
              </a:tabLst>
              <a:defRPr sz="2400">
                <a:solidFill>
                  <a:schemeClr val="tx1"/>
                </a:solidFill>
                <a:latin typeface="+mn-lt"/>
              </a:defRPr>
            </a:lvl5pPr>
            <a:lvl6pPr marL="2514537" indent="-228594" algn="l" rtl="0" eaLnBrk="1" fontAlgn="base" hangingPunct="1">
              <a:spcBef>
                <a:spcPct val="20000"/>
              </a:spcBef>
              <a:spcAft>
                <a:spcPct val="0"/>
              </a:spcAft>
              <a:buChar char="»"/>
              <a:defRPr sz="2000">
                <a:solidFill>
                  <a:schemeClr val="bg1"/>
                </a:solidFill>
                <a:latin typeface="+mn-lt"/>
              </a:defRPr>
            </a:lvl6pPr>
            <a:lvl7pPr marL="2971726" indent="-228594" algn="l" rtl="0" eaLnBrk="1" fontAlgn="base" hangingPunct="1">
              <a:spcBef>
                <a:spcPct val="20000"/>
              </a:spcBef>
              <a:spcAft>
                <a:spcPct val="0"/>
              </a:spcAft>
              <a:buChar char="»"/>
              <a:defRPr sz="2000">
                <a:solidFill>
                  <a:schemeClr val="bg1"/>
                </a:solidFill>
                <a:latin typeface="+mn-lt"/>
              </a:defRPr>
            </a:lvl7pPr>
            <a:lvl8pPr marL="3428914" indent="-228594" algn="l" rtl="0" eaLnBrk="1" fontAlgn="base" hangingPunct="1">
              <a:spcBef>
                <a:spcPct val="20000"/>
              </a:spcBef>
              <a:spcAft>
                <a:spcPct val="0"/>
              </a:spcAft>
              <a:buChar char="»"/>
              <a:defRPr sz="2000">
                <a:solidFill>
                  <a:schemeClr val="bg1"/>
                </a:solidFill>
                <a:latin typeface="+mn-lt"/>
              </a:defRPr>
            </a:lvl8pPr>
            <a:lvl9pPr marL="3886103" indent="-228594" algn="l" rtl="0" eaLnBrk="1" fontAlgn="base" hangingPunct="1">
              <a:spcBef>
                <a:spcPct val="20000"/>
              </a:spcBef>
              <a:spcAft>
                <a:spcPct val="0"/>
              </a:spcAft>
              <a:buChar char="»"/>
              <a:defRPr sz="2000">
                <a:solidFill>
                  <a:schemeClr val="bg1"/>
                </a:solidFill>
                <a:latin typeface="+mn-lt"/>
              </a:defRPr>
            </a:lvl9pPr>
          </a:lstStyle>
          <a:p>
            <a:pPr marL="0" indent="0">
              <a:buNone/>
            </a:pPr>
            <a:r>
              <a:rPr lang="en-US" sz="1500" b="1" kern="0" dirty="0">
                <a:solidFill>
                  <a:schemeClr val="bg1"/>
                </a:solidFill>
              </a:rPr>
              <a:t>Michelle May</a:t>
            </a:r>
          </a:p>
          <a:p>
            <a:pPr marL="0" indent="0">
              <a:buNone/>
            </a:pPr>
            <a:r>
              <a:rPr lang="en-US" sz="1050" i="1" kern="0" dirty="0">
                <a:solidFill>
                  <a:srgbClr val="F68D2C"/>
                </a:solidFill>
              </a:rPr>
              <a:t>Highway Safety Program Manager</a:t>
            </a:r>
          </a:p>
          <a:p>
            <a:pPr marL="0" indent="0">
              <a:buNone/>
            </a:pPr>
            <a:r>
              <a:rPr lang="en-US" sz="1050" kern="0" dirty="0">
                <a:solidFill>
                  <a:srgbClr val="F68D2C"/>
                </a:solidFill>
              </a:rPr>
              <a:t>ODOT Office of Program Management</a:t>
            </a:r>
            <a:endParaRPr lang="en-US" sz="1200" kern="0" dirty="0">
              <a:solidFill>
                <a:srgbClr val="F68D2C"/>
              </a:solidFill>
            </a:endParaRPr>
          </a:p>
          <a:p>
            <a:pPr marL="0" indent="0">
              <a:buNone/>
            </a:pPr>
            <a:r>
              <a:rPr lang="en-US" sz="1200" kern="0" dirty="0">
                <a:solidFill>
                  <a:srgbClr val="F68D2C"/>
                </a:solidFill>
              </a:rPr>
              <a:t>614.644.8309</a:t>
            </a:r>
          </a:p>
          <a:p>
            <a:pPr marL="0" indent="0">
              <a:buNone/>
            </a:pPr>
            <a:r>
              <a:rPr lang="en-US" sz="1200" kern="0" dirty="0">
                <a:hlinkClick r:id="rId3"/>
              </a:rPr>
              <a:t>Michelle.May@dot.ohio.gov</a:t>
            </a:r>
            <a:endParaRPr lang="en-US" sz="1200" kern="0" dirty="0"/>
          </a:p>
          <a:p>
            <a:pPr marL="0" indent="0">
              <a:buNone/>
            </a:pPr>
            <a:endParaRPr lang="en-US" sz="1200" kern="0" dirty="0"/>
          </a:p>
          <a:p>
            <a:pPr marL="0" indent="0">
              <a:buNone/>
            </a:pPr>
            <a:r>
              <a:rPr lang="en-US" sz="1500" b="1" kern="0" dirty="0">
                <a:solidFill>
                  <a:schemeClr val="bg1"/>
                </a:solidFill>
              </a:rPr>
              <a:t>Jeremy Thompson</a:t>
            </a:r>
          </a:p>
          <a:p>
            <a:pPr marL="0" indent="0">
              <a:buNone/>
            </a:pPr>
            <a:r>
              <a:rPr lang="en-US" sz="1050" i="1" kern="0" dirty="0">
                <a:solidFill>
                  <a:srgbClr val="F68D2C"/>
                </a:solidFill>
              </a:rPr>
              <a:t>Traffic Safety Engineer</a:t>
            </a:r>
          </a:p>
          <a:p>
            <a:pPr marL="0" indent="0">
              <a:buNone/>
            </a:pPr>
            <a:r>
              <a:rPr lang="en-US" sz="1050" kern="0" dirty="0">
                <a:solidFill>
                  <a:srgbClr val="F68D2C"/>
                </a:solidFill>
              </a:rPr>
              <a:t>ODOT Office of Program Management</a:t>
            </a:r>
            <a:endParaRPr lang="en-US" sz="1200" kern="0" dirty="0">
              <a:solidFill>
                <a:srgbClr val="F68D2C"/>
              </a:solidFill>
            </a:endParaRPr>
          </a:p>
          <a:p>
            <a:pPr marL="0" indent="0">
              <a:buNone/>
            </a:pPr>
            <a:r>
              <a:rPr lang="en-US" sz="1200" kern="0" dirty="0">
                <a:solidFill>
                  <a:srgbClr val="F68D2C"/>
                </a:solidFill>
              </a:rPr>
              <a:t>614.466.7045</a:t>
            </a:r>
          </a:p>
          <a:p>
            <a:pPr marL="0" indent="0">
              <a:buNone/>
            </a:pPr>
            <a:r>
              <a:rPr lang="en-US" sz="1200" kern="0" dirty="0">
                <a:hlinkClick r:id="rId4"/>
              </a:rPr>
              <a:t>Jeremy.Thompson@dot.ohio.gov</a:t>
            </a:r>
            <a:endParaRPr lang="en-US" sz="1200" kern="0" dirty="0"/>
          </a:p>
          <a:p>
            <a:pPr marL="0" indent="0">
              <a:buNone/>
            </a:pPr>
            <a:endParaRPr lang="en-US" sz="1050" kern="0" dirty="0"/>
          </a:p>
          <a:p>
            <a:pPr marL="0" indent="0">
              <a:buNone/>
            </a:pPr>
            <a:endParaRPr lang="en-US" sz="1050" kern="0" dirty="0"/>
          </a:p>
        </p:txBody>
      </p:sp>
    </p:spTree>
    <p:extLst>
      <p:ext uri="{BB962C8B-B14F-4D97-AF65-F5344CB8AC3E}">
        <p14:creationId xmlns:p14="http://schemas.microsoft.com/office/powerpoint/2010/main" val="360579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kart&#10;&#10;Automatisk generert beskrivelse">
            <a:extLst>
              <a:ext uri="{FF2B5EF4-FFF2-40B4-BE49-F238E27FC236}">
                <a16:creationId xmlns:a16="http://schemas.microsoft.com/office/drawing/2014/main" id="{EEA5CF31-6875-4F9A-9CE8-532722ED9D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8688" y="0"/>
            <a:ext cx="7286625" cy="5143500"/>
          </a:xfrm>
          <a:prstGeom prst="rect">
            <a:avLst/>
          </a:prstGeom>
        </p:spPr>
      </p:pic>
      <p:cxnSp>
        <p:nvCxnSpPr>
          <p:cNvPr id="7" name="Rett pilkobling 6">
            <a:extLst>
              <a:ext uri="{FF2B5EF4-FFF2-40B4-BE49-F238E27FC236}">
                <a16:creationId xmlns:a16="http://schemas.microsoft.com/office/drawing/2014/main" id="{B949CA41-B6FA-4F0C-B708-2A56120C1A54}"/>
              </a:ext>
            </a:extLst>
          </p:cNvPr>
          <p:cNvCxnSpPr>
            <a:cxnSpLocks/>
          </p:cNvCxnSpPr>
          <p:nvPr/>
        </p:nvCxnSpPr>
        <p:spPr>
          <a:xfrm flipH="1">
            <a:off x="4200525" y="877033"/>
            <a:ext cx="455003" cy="5143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 name="TekstSylinder 1">
            <a:extLst>
              <a:ext uri="{FF2B5EF4-FFF2-40B4-BE49-F238E27FC236}">
                <a16:creationId xmlns:a16="http://schemas.microsoft.com/office/drawing/2014/main" id="{8D285336-2F67-454B-A7B4-BEE665D24DAD}"/>
              </a:ext>
            </a:extLst>
          </p:cNvPr>
          <p:cNvSpPr txBox="1"/>
          <p:nvPr/>
        </p:nvSpPr>
        <p:spPr>
          <a:xfrm>
            <a:off x="4655528" y="738534"/>
            <a:ext cx="452368" cy="248209"/>
          </a:xfrm>
          <a:prstGeom prst="rect">
            <a:avLst/>
          </a:prstGeom>
          <a:noFill/>
        </p:spPr>
        <p:txBody>
          <a:bodyPr wrap="none" rtlCol="0">
            <a:spAutoFit/>
          </a:bodyPr>
          <a:lstStyle/>
          <a:p>
            <a:r>
              <a:rPr lang="nb-NO" sz="1013" dirty="0"/>
              <a:t>Oslo</a:t>
            </a:r>
          </a:p>
        </p:txBody>
      </p:sp>
    </p:spTree>
    <p:extLst>
      <p:ext uri="{BB962C8B-B14F-4D97-AF65-F5344CB8AC3E}">
        <p14:creationId xmlns:p14="http://schemas.microsoft.com/office/powerpoint/2010/main" val="41138380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2591</TotalTime>
  <Words>5096</Words>
  <Application>Microsoft Macintosh PowerPoint</Application>
  <PresentationFormat>On-screen Show (16:9)</PresentationFormat>
  <Paragraphs>753</Paragraphs>
  <Slides>81</Slides>
  <Notes>61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81</vt:i4>
      </vt:variant>
    </vt:vector>
  </HeadingPairs>
  <TitlesOfParts>
    <vt:vector size="94" baseType="lpstr">
      <vt:lpstr>Arial</vt:lpstr>
      <vt:lpstr>Arial Black</vt:lpstr>
      <vt:lpstr>B Futura Bold</vt:lpstr>
      <vt:lpstr>Calibri</vt:lpstr>
      <vt:lpstr>Calibri Light</vt:lpstr>
      <vt:lpstr>Cambria</vt:lpstr>
      <vt:lpstr>Courier New</vt:lpstr>
      <vt:lpstr>Franklin Gothic Book</vt:lpstr>
      <vt:lpstr>Franklin Gothic Demi</vt:lpstr>
      <vt:lpstr>Times New Roman</vt:lpstr>
      <vt:lpstr>Trebuchet MS</vt:lpstr>
      <vt:lpstr>Wingdings</vt:lpstr>
      <vt:lpstr>Office Theme</vt:lpstr>
      <vt:lpstr>PowerPoint Presentation</vt:lpstr>
      <vt:lpstr>TZD Subcommittee presents: “Spotlight on Safety” Webinar</vt:lpstr>
      <vt:lpstr>TZD Subcommittee</vt:lpstr>
      <vt:lpstr>Forum for Safety Champions</vt:lpstr>
      <vt:lpstr>Webinar: Vulnerable Road Users</vt:lpstr>
      <vt:lpstr>Achieving Vision Zero</vt:lpstr>
      <vt:lpstr>PowerPoint Presentation</vt:lpstr>
      <vt:lpstr>PowerPoint Presentation</vt:lpstr>
      <vt:lpstr>PowerPoint Presentation</vt:lpstr>
      <vt:lpstr>Road safety progress in Norway</vt:lpstr>
      <vt:lpstr>Norway reached Vision Zero for children in 2019</vt:lpstr>
      <vt:lpstr>Oslo</vt:lpstr>
      <vt:lpstr>Important policy changes in 2015</vt:lpstr>
      <vt:lpstr>Removing roadblocks</vt:lpstr>
      <vt:lpstr>Financing road safety</vt:lpstr>
      <vt:lpstr>What measures may have made a difference since 2015?</vt:lpstr>
      <vt:lpstr>1. Contraflow cycling</vt:lpstr>
      <vt:lpstr>2. Removing street parking</vt:lpstr>
      <vt:lpstr>3. Installing bike lanes</vt:lpstr>
      <vt:lpstr>Speed management</vt:lpstr>
      <vt:lpstr>4. Speed humps</vt:lpstr>
      <vt:lpstr>5. Tightening corner radii at intersections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Pedestrian and Bicyclist Safety Resources</vt:lpstr>
      <vt:lpstr>Resources Available to Help Improve Pedestrian  and Bicyclist Safety</vt:lpstr>
      <vt:lpstr>FHWA Administrator Nicole R. Nason’s priority on Pedestrian Safety</vt:lpstr>
      <vt:lpstr>Pedestrian and Bicycle Safety - Focused Approach Effort</vt:lpstr>
      <vt:lpstr>PowerPoint Presentation</vt:lpstr>
      <vt:lpstr>Pedestrian and Bicycle Safety Focus States and Cities</vt:lpstr>
      <vt:lpstr>Pedestrian and Bicyclist Road Safety Audit Guide </vt:lpstr>
      <vt:lpstr>Speed Management  Noteworthy Practices</vt:lpstr>
      <vt:lpstr>Scalable Risk Assessment Methodology</vt:lpstr>
      <vt:lpstr>Smartphone-Based Mid-Block Pedestrian Crossing In-Vehicle Warning</vt:lpstr>
      <vt:lpstr>PowerPoint Presentation</vt:lpstr>
      <vt:lpstr>STEP Guide</vt:lpstr>
      <vt:lpstr>Tech Sheets</vt:lpstr>
      <vt:lpstr>Case Studies</vt:lpstr>
      <vt:lpstr>Videos</vt:lpstr>
      <vt:lpstr>PowerPoint Presentation</vt:lpstr>
      <vt:lpstr>PowerPoint Presentation</vt:lpstr>
      <vt:lpstr>Bikeway Selection Guide</vt:lpstr>
      <vt:lpstr>Forthcoming –  USDOT Pedestrian  Safety Action Plan</vt:lpstr>
      <vt:lpst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Penna Powers 8</dc:creator>
  <cp:keywords/>
  <dc:description/>
  <cp:lastModifiedBy>Penna Powers 4</cp:lastModifiedBy>
  <cp:revision>102</cp:revision>
  <dcterms:created xsi:type="dcterms:W3CDTF">2017-07-19T21:33:21Z</dcterms:created>
  <dcterms:modified xsi:type="dcterms:W3CDTF">2020-11-19T22:55:52Z</dcterms:modified>
  <cp:category/>
</cp:coreProperties>
</file>