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15462250" cy="7974013"/>
  <p:notesSz cx="6858000" cy="9144000"/>
  <p:defaultTextStyle>
    <a:defPPr>
      <a:defRPr lang="en-US"/>
    </a:defPPr>
    <a:lvl1pPr marL="0" algn="l" defTabSz="1124895" rtl="0" eaLnBrk="1" latinLnBrk="0" hangingPunct="1">
      <a:defRPr sz="2214" kern="1200">
        <a:solidFill>
          <a:schemeClr val="tx1"/>
        </a:solidFill>
        <a:latin typeface="+mn-lt"/>
        <a:ea typeface="+mn-ea"/>
        <a:cs typeface="+mn-cs"/>
      </a:defRPr>
    </a:lvl1pPr>
    <a:lvl2pPr marL="562447" algn="l" defTabSz="1124895" rtl="0" eaLnBrk="1" latinLnBrk="0" hangingPunct="1">
      <a:defRPr sz="2214" kern="1200">
        <a:solidFill>
          <a:schemeClr val="tx1"/>
        </a:solidFill>
        <a:latin typeface="+mn-lt"/>
        <a:ea typeface="+mn-ea"/>
        <a:cs typeface="+mn-cs"/>
      </a:defRPr>
    </a:lvl2pPr>
    <a:lvl3pPr marL="1124895" algn="l" defTabSz="1124895" rtl="0" eaLnBrk="1" latinLnBrk="0" hangingPunct="1">
      <a:defRPr sz="2214" kern="1200">
        <a:solidFill>
          <a:schemeClr val="tx1"/>
        </a:solidFill>
        <a:latin typeface="+mn-lt"/>
        <a:ea typeface="+mn-ea"/>
        <a:cs typeface="+mn-cs"/>
      </a:defRPr>
    </a:lvl3pPr>
    <a:lvl4pPr marL="1687342" algn="l" defTabSz="1124895" rtl="0" eaLnBrk="1" latinLnBrk="0" hangingPunct="1">
      <a:defRPr sz="2214" kern="1200">
        <a:solidFill>
          <a:schemeClr val="tx1"/>
        </a:solidFill>
        <a:latin typeface="+mn-lt"/>
        <a:ea typeface="+mn-ea"/>
        <a:cs typeface="+mn-cs"/>
      </a:defRPr>
    </a:lvl4pPr>
    <a:lvl5pPr marL="2249790" algn="l" defTabSz="1124895" rtl="0" eaLnBrk="1" latinLnBrk="0" hangingPunct="1">
      <a:defRPr sz="2214" kern="1200">
        <a:solidFill>
          <a:schemeClr val="tx1"/>
        </a:solidFill>
        <a:latin typeface="+mn-lt"/>
        <a:ea typeface="+mn-ea"/>
        <a:cs typeface="+mn-cs"/>
      </a:defRPr>
    </a:lvl5pPr>
    <a:lvl6pPr marL="2812237" algn="l" defTabSz="1124895" rtl="0" eaLnBrk="1" latinLnBrk="0" hangingPunct="1">
      <a:defRPr sz="2214" kern="1200">
        <a:solidFill>
          <a:schemeClr val="tx1"/>
        </a:solidFill>
        <a:latin typeface="+mn-lt"/>
        <a:ea typeface="+mn-ea"/>
        <a:cs typeface="+mn-cs"/>
      </a:defRPr>
    </a:lvl6pPr>
    <a:lvl7pPr marL="3374685" algn="l" defTabSz="1124895" rtl="0" eaLnBrk="1" latinLnBrk="0" hangingPunct="1">
      <a:defRPr sz="2214" kern="1200">
        <a:solidFill>
          <a:schemeClr val="tx1"/>
        </a:solidFill>
        <a:latin typeface="+mn-lt"/>
        <a:ea typeface="+mn-ea"/>
        <a:cs typeface="+mn-cs"/>
      </a:defRPr>
    </a:lvl7pPr>
    <a:lvl8pPr marL="3937132" algn="l" defTabSz="1124895" rtl="0" eaLnBrk="1" latinLnBrk="0" hangingPunct="1">
      <a:defRPr sz="2214" kern="1200">
        <a:solidFill>
          <a:schemeClr val="tx1"/>
        </a:solidFill>
        <a:latin typeface="+mn-lt"/>
        <a:ea typeface="+mn-ea"/>
        <a:cs typeface="+mn-cs"/>
      </a:defRPr>
    </a:lvl8pPr>
    <a:lvl9pPr marL="4499580" algn="l" defTabSz="1124895" rtl="0" eaLnBrk="1" latinLnBrk="0" hangingPunct="1">
      <a:defRPr sz="221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12"/>
    <p:restoredTop sz="94674"/>
  </p:normalViewPr>
  <p:slideViewPr>
    <p:cSldViewPr snapToGrid="0" snapToObjects="1">
      <p:cViewPr varScale="1">
        <p:scale>
          <a:sx n="151" d="100"/>
          <a:sy n="151" d="100"/>
        </p:scale>
        <p:origin x="4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5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8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57377" cy="797401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987837" y="1410283"/>
            <a:ext cx="8255450" cy="1285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76" b="1" dirty="0">
                <a:solidFill>
                  <a:schemeClr val="bg1"/>
                </a:solidFill>
              </a:rPr>
              <a:t>STREETS AND ROADS</a:t>
            </a:r>
          </a:p>
          <a:p>
            <a:r>
              <a:rPr lang="en-US" sz="3876" b="1" dirty="0">
                <a:solidFill>
                  <a:schemeClr val="bg1"/>
                </a:solidFill>
              </a:rPr>
              <a:t>LAST YEAR,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9749130" y="2083169"/>
            <a:ext cx="2988313" cy="688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76" b="1" dirty="0">
                <a:solidFill>
                  <a:schemeClr val="bg1"/>
                </a:solidFill>
              </a:rPr>
              <a:t>CRASHES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9782486" y="2696264"/>
            <a:ext cx="3452279" cy="807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25" dirty="0">
                <a:solidFill>
                  <a:schemeClr val="bg1"/>
                </a:solidFill>
              </a:rPr>
              <a:t>Were attributed</a:t>
            </a:r>
          </a:p>
          <a:p>
            <a:r>
              <a:rPr lang="en-US" sz="2325" dirty="0">
                <a:solidFill>
                  <a:schemeClr val="bg1"/>
                </a:solidFill>
              </a:rPr>
              <a:t>To drowsy driving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450" y="2119518"/>
            <a:ext cx="3525000" cy="2818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351"/>
            <a:ext cx="15462250" cy="79726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8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49" cy="7972662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856047" y="2867007"/>
            <a:ext cx="362148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700" b="1" dirty="0">
                <a:solidFill>
                  <a:schemeClr val="bg1"/>
                </a:solidFill>
              </a:rPr>
              <a:t>DISTRACTED</a:t>
            </a:r>
          </a:p>
          <a:p>
            <a:pPr algn="r"/>
            <a:r>
              <a:rPr lang="en-US" sz="3700" b="1" dirty="0">
                <a:solidFill>
                  <a:schemeClr val="bg1"/>
                </a:solidFill>
              </a:rPr>
              <a:t>DRIVING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030705" y="4010121"/>
            <a:ext cx="342741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300" i="1" dirty="0">
                <a:solidFill>
                  <a:schemeClr val="bg1"/>
                </a:solidFill>
              </a:rPr>
              <a:t>is dangerous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531" y="2698230"/>
            <a:ext cx="1764245" cy="2891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50" cy="7972662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457" y="1994366"/>
            <a:ext cx="4734253" cy="412146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 rot="16200000">
            <a:off x="8075880" y="3003322"/>
            <a:ext cx="1784513" cy="477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</a:rPr>
              <a:t>OUT OF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0172928" y="2722484"/>
            <a:ext cx="3224330" cy="1523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51" b="1" dirty="0">
                <a:solidFill>
                  <a:schemeClr val="bg1"/>
                </a:solidFill>
              </a:rPr>
              <a:t>PEOPLE</a:t>
            </a:r>
          </a:p>
          <a:p>
            <a:r>
              <a:rPr lang="en-US" sz="4651" b="1" dirty="0">
                <a:solidFill>
                  <a:schemeClr val="bg1"/>
                </a:solidFill>
              </a:rPr>
              <a:t>KILLED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71374" y="4462443"/>
            <a:ext cx="6495722" cy="76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41" b="1" dirty="0">
                <a:solidFill>
                  <a:schemeClr val="bg1"/>
                </a:solidFill>
              </a:rPr>
              <a:t>NOT BUCKLED 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50" cy="7972662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433" y="650434"/>
            <a:ext cx="1852907" cy="3104132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6167649" y="2039255"/>
            <a:ext cx="5049098" cy="42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70" b="1" dirty="0">
                <a:solidFill>
                  <a:schemeClr val="bg1"/>
                </a:solidFill>
              </a:rPr>
              <a:t>OF TRAFFIC FATALITIES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50" cy="7972662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761" y="1276473"/>
            <a:ext cx="2872338" cy="250055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361524" y="1276473"/>
            <a:ext cx="3809022" cy="1332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31" b="1" dirty="0">
                <a:solidFill>
                  <a:schemeClr val="bg1"/>
                </a:solidFill>
              </a:rPr>
              <a:t>Speed was</a:t>
            </a:r>
          </a:p>
          <a:p>
            <a:r>
              <a:rPr lang="en-US" sz="4031" b="1" dirty="0">
                <a:solidFill>
                  <a:schemeClr val="bg1"/>
                </a:solidFill>
              </a:rPr>
              <a:t>A factor 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50" cy="7972662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" y="0"/>
            <a:ext cx="15454758" cy="7972662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49" cy="7972662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49" cy="7972662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49" cy="7972662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6820526"/>
            <a:ext cx="15457377" cy="1153488"/>
          </a:xfrm>
          <a:prstGeom prst="rect">
            <a:avLst/>
          </a:prstGeom>
          <a:solidFill>
            <a:schemeClr val="bg1">
              <a:lumMod val="9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357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7" r:id="rId3"/>
    <p:sldLayoutId id="2147483668" r:id="rId4"/>
    <p:sldLayoutId id="2147483674" r:id="rId5"/>
    <p:sldLayoutId id="2147483675" r:id="rId6"/>
    <p:sldLayoutId id="2147483671" r:id="rId7"/>
    <p:sldLayoutId id="2147483672" r:id="rId8"/>
    <p:sldLayoutId id="2147483670" r:id="rId9"/>
    <p:sldLayoutId id="2147483669" r:id="rId10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1.png"/><Relationship Id="rId3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3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png"/><Relationship Id="rId3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0.png"/><Relationship Id="rId3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87837" y="1040362"/>
            <a:ext cx="3452279" cy="42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70" dirty="0">
                <a:solidFill>
                  <a:schemeClr val="bg1"/>
                </a:solidFill>
              </a:rPr>
              <a:t>On (states)’s</a:t>
            </a:r>
          </a:p>
        </p:txBody>
      </p:sp>
      <p:sp>
        <p:nvSpPr>
          <p:cNvPr id="11" name="TextBox 10"/>
          <p:cNvSpPr txBox="1"/>
          <p:nvPr/>
        </p:nvSpPr>
        <p:spPr>
          <a:xfrm rot="955124">
            <a:off x="6720943" y="3405162"/>
            <a:ext cx="3562690" cy="104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1" b="1" dirty="0" err="1" smtClean="0"/>
              <a:t>xx,xxx</a:t>
            </a:r>
            <a:endParaRPr lang="en-US" sz="6201" b="1" dirty="0"/>
          </a:p>
        </p:txBody>
      </p:sp>
    </p:spTree>
    <p:extLst>
      <p:ext uri="{BB962C8B-B14F-4D97-AF65-F5344CB8AC3E}">
        <p14:creationId xmlns:p14="http://schemas.microsoft.com/office/powerpoint/2010/main" val="70993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4870"/>
            <a:ext cx="15462250" cy="79726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793953" y="2476513"/>
            <a:ext cx="5104528" cy="3018140"/>
            <a:chOff x="3839055" y="1623433"/>
            <a:chExt cx="3292588" cy="1946800"/>
          </a:xfrm>
        </p:grpSpPr>
        <p:sp>
          <p:nvSpPr>
            <p:cNvPr id="14" name="TextBox 13"/>
            <p:cNvSpPr txBox="1"/>
            <p:nvPr/>
          </p:nvSpPr>
          <p:spPr>
            <a:xfrm>
              <a:off x="3839055" y="1630138"/>
              <a:ext cx="720765" cy="1290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402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24321" y="1623433"/>
              <a:ext cx="720765" cy="1290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402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39055" y="2698603"/>
              <a:ext cx="3292588" cy="244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0" b="1" i="1" dirty="0">
                  <a:solidFill>
                    <a:schemeClr val="bg1"/>
                  </a:solidFill>
                </a:rPr>
                <a:t>In motor vehicle crashes in </a:t>
              </a:r>
              <a:r>
                <a:rPr lang="en-US" sz="1860" b="1" i="1" dirty="0" smtClean="0">
                  <a:solidFill>
                    <a:schemeClr val="bg1"/>
                  </a:solidFill>
                </a:rPr>
                <a:t>(State) </a:t>
              </a:r>
              <a:r>
                <a:rPr lang="en-US" sz="1860" b="1" i="1" dirty="0">
                  <a:solidFill>
                    <a:schemeClr val="bg1"/>
                  </a:solidFill>
                </a:rPr>
                <a:t>are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839055" y="3326046"/>
              <a:ext cx="3292588" cy="244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0" b="1" i="1" dirty="0">
                  <a:solidFill>
                    <a:schemeClr val="bg1"/>
                  </a:solidFill>
                </a:rPr>
                <a:t>In 2015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192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167648" y="450306"/>
            <a:ext cx="5049099" cy="3106977"/>
            <a:chOff x="3563506" y="290462"/>
            <a:chExt cx="3256835" cy="2004102"/>
          </a:xfrm>
        </p:grpSpPr>
        <p:sp>
          <p:nvSpPr>
            <p:cNvPr id="5" name="TextBox 4"/>
            <p:cNvSpPr txBox="1"/>
            <p:nvPr/>
          </p:nvSpPr>
          <p:spPr>
            <a:xfrm>
              <a:off x="3563506" y="290462"/>
              <a:ext cx="2549562" cy="1167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162" b="1" dirty="0">
                  <a:solidFill>
                    <a:schemeClr val="bg1"/>
                  </a:solidFill>
                </a:rPr>
                <a:t>XX%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63508" y="1497634"/>
              <a:ext cx="2549562" cy="582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271" b="1" dirty="0">
                  <a:solidFill>
                    <a:schemeClr val="bg1"/>
                  </a:solidFill>
                </a:rPr>
                <a:t>IN (STATE)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63507" y="2034991"/>
              <a:ext cx="3256834" cy="259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15" b="1" dirty="0">
                  <a:solidFill>
                    <a:schemeClr val="bg1"/>
                  </a:solidFill>
                </a:rPr>
                <a:t>INVOLVED ALCHOHOL IN 2015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17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299608" y="1326333"/>
            <a:ext cx="9163898" cy="2573525"/>
            <a:chOff x="2503594" y="1019902"/>
            <a:chExt cx="5911015" cy="1660008"/>
          </a:xfrm>
        </p:grpSpPr>
        <p:sp>
          <p:nvSpPr>
            <p:cNvPr id="6" name="TextBox 5"/>
            <p:cNvSpPr txBox="1"/>
            <p:nvPr/>
          </p:nvSpPr>
          <p:spPr>
            <a:xfrm>
              <a:off x="2503594" y="1695993"/>
              <a:ext cx="2113101" cy="982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302" b="1" dirty="0">
                  <a:solidFill>
                    <a:schemeClr val="bg1"/>
                  </a:solidFill>
                </a:rPr>
                <a:t>XX%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16643" y="1019902"/>
              <a:ext cx="2197966" cy="1660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31" b="1" dirty="0">
                  <a:solidFill>
                    <a:schemeClr val="bg1"/>
                  </a:solidFill>
                </a:rPr>
                <a:t>OF</a:t>
              </a:r>
            </a:p>
            <a:p>
              <a:r>
                <a:rPr lang="en-US" sz="4031" b="1" dirty="0">
                  <a:solidFill>
                    <a:schemeClr val="bg1"/>
                  </a:solidFill>
                </a:rPr>
                <a:t>(STATE)’S</a:t>
              </a:r>
            </a:p>
            <a:p>
              <a:r>
                <a:rPr lang="en-US" sz="4031" b="1" dirty="0">
                  <a:solidFill>
                    <a:schemeClr val="bg1"/>
                  </a:solidFill>
                </a:rPr>
                <a:t>FATAL</a:t>
              </a:r>
            </a:p>
            <a:p>
              <a:r>
                <a:rPr lang="en-US" sz="4031" b="1" dirty="0">
                  <a:solidFill>
                    <a:schemeClr val="bg1"/>
                  </a:solidFill>
                </a:rPr>
                <a:t>CRASHES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73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41774" y="2867007"/>
            <a:ext cx="47250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00" b="1" dirty="0">
                <a:solidFill>
                  <a:schemeClr val="bg1"/>
                </a:solidFill>
              </a:rPr>
              <a:t>CLAIMING 3,477</a:t>
            </a:r>
          </a:p>
          <a:p>
            <a:r>
              <a:rPr lang="en-US" sz="3700" b="1" dirty="0">
                <a:solidFill>
                  <a:schemeClr val="bg1"/>
                </a:solidFill>
              </a:rPr>
              <a:t>AMERICAN LIVES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14682" y="4029529"/>
            <a:ext cx="342741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i="1" dirty="0">
                <a:solidFill>
                  <a:schemeClr val="bg1"/>
                </a:solidFill>
              </a:rPr>
              <a:t>in 2015 alone</a:t>
            </a:r>
          </a:p>
        </p:txBody>
      </p:sp>
    </p:spTree>
    <p:extLst>
      <p:ext uri="{BB962C8B-B14F-4D97-AF65-F5344CB8AC3E}">
        <p14:creationId xmlns:p14="http://schemas.microsoft.com/office/powerpoint/2010/main" val="46104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57377" cy="79740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50" cy="79726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5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4" y="0"/>
            <a:ext cx="15330582" cy="79726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89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62250" cy="79726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52" y="6886019"/>
            <a:ext cx="4481018" cy="102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1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2877</TotalTime>
  <Words>45</Words>
  <Application>Microsoft Macintosh PowerPoint</Application>
  <PresentationFormat>Custom</PresentationFormat>
  <Paragraphs>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Penna Powers 8</dc:creator>
  <cp:lastModifiedBy>Penna Powers 8</cp:lastModifiedBy>
  <cp:revision>9</cp:revision>
  <dcterms:created xsi:type="dcterms:W3CDTF">2017-09-25T22:19:35Z</dcterms:created>
  <dcterms:modified xsi:type="dcterms:W3CDTF">2017-10-06T17:48:55Z</dcterms:modified>
</cp:coreProperties>
</file>