
<file path=[Content_Types].xml><?xml version="1.0" encoding="utf-8"?>
<Types xmlns="http://schemas.openxmlformats.org/package/2006/content-types">
  <Default Extension="xml" ContentType="application/xml"/>
  <Default Extension="jpeg" ContentType="image/jpeg"/>
  <Default Extension="xlsx" ContentType="application/vnd.openxmlformats-officedocument.spreadsheetml.sheet"/>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2.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4"/>
  </p:notesMasterIdLst>
  <p:sldIdLst>
    <p:sldId id="257" r:id="rId2"/>
    <p:sldId id="258" r:id="rId3"/>
    <p:sldId id="289" r:id="rId4"/>
    <p:sldId id="275" r:id="rId5"/>
    <p:sldId id="276" r:id="rId6"/>
    <p:sldId id="288" r:id="rId7"/>
    <p:sldId id="278" r:id="rId8"/>
    <p:sldId id="282" r:id="rId9"/>
    <p:sldId id="283" r:id="rId10"/>
    <p:sldId id="284" r:id="rId11"/>
    <p:sldId id="285" r:id="rId12"/>
    <p:sldId id="287" r:id="rId13"/>
    <p:sldId id="260" r:id="rId14"/>
    <p:sldId id="261" r:id="rId15"/>
    <p:sldId id="262" r:id="rId16"/>
    <p:sldId id="263" r:id="rId17"/>
    <p:sldId id="264" r:id="rId18"/>
    <p:sldId id="290" r:id="rId19"/>
    <p:sldId id="291" r:id="rId20"/>
    <p:sldId id="292" r:id="rId21"/>
    <p:sldId id="293" r:id="rId22"/>
    <p:sldId id="294" r:id="rId23"/>
  </p:sldIdLst>
  <p:sldSz cx="9144000" cy="5143500" type="screen16x9"/>
  <p:notesSz cx="6858000" cy="9144000"/>
  <p:defaultTex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A64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57"/>
    <p:restoredTop sz="82528"/>
  </p:normalViewPr>
  <p:slideViewPr>
    <p:cSldViewPr snapToGrid="0" snapToObjects="1">
      <p:cViewPr>
        <p:scale>
          <a:sx n="137" d="100"/>
          <a:sy n="137" d="100"/>
        </p:scale>
        <p:origin x="10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esProps" Target="presProps.xml"/><Relationship Id="rId26" Type="http://schemas.openxmlformats.org/officeDocument/2006/relationships/viewProps" Target="viewProps.xml"/><Relationship Id="rId27" Type="http://schemas.openxmlformats.org/officeDocument/2006/relationships/theme" Target="theme/theme1.xml"/><Relationship Id="rId28"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Fatalities</c:v>
                </c:pt>
              </c:strCache>
            </c:strRef>
          </c:tx>
          <c:spPr>
            <a:solidFill>
              <a:srgbClr val="F0A64A"/>
            </a:solidFill>
            <a:effectLst>
              <a:outerShdw blurRad="50800" dist="43000" dir="5400000" sx="1000" sy="1000" rotWithShape="0">
                <a:srgbClr val="000000">
                  <a:alpha val="0"/>
                </a:srgbClr>
              </a:outerShdw>
            </a:effectLst>
            <a:scene3d>
              <a:camera prst="orthographicFront"/>
              <a:lightRig rig="balanced" dir="t">
                <a:rot lat="0" lon="0" rev="0"/>
              </a:lightRig>
            </a:scene3d>
            <a:sp3d prstMaterial="matte">
              <a:contourClr>
                <a:srgbClr val="000000"/>
              </a:contourClr>
            </a:sp3d>
          </c:spPr>
          <c:invertIfNegative val="0"/>
          <c:cat>
            <c:numRef>
              <c:f>Sheet1!$A$2:$A$56</c:f>
              <c:numCache>
                <c:formatCode>General</c:formatCode>
                <c:ptCount val="55"/>
                <c:pt idx="0">
                  <c:v>1961.0</c:v>
                </c:pt>
                <c:pt idx="1">
                  <c:v>1962.0</c:v>
                </c:pt>
                <c:pt idx="2">
                  <c:v>1963.0</c:v>
                </c:pt>
                <c:pt idx="3">
                  <c:v>1964.0</c:v>
                </c:pt>
                <c:pt idx="4">
                  <c:v>1965.0</c:v>
                </c:pt>
                <c:pt idx="5">
                  <c:v>1966.0</c:v>
                </c:pt>
                <c:pt idx="6">
                  <c:v>1967.0</c:v>
                </c:pt>
                <c:pt idx="7">
                  <c:v>1968.0</c:v>
                </c:pt>
                <c:pt idx="8">
                  <c:v>1969.0</c:v>
                </c:pt>
                <c:pt idx="9">
                  <c:v>1970.0</c:v>
                </c:pt>
                <c:pt idx="10">
                  <c:v>1971.0</c:v>
                </c:pt>
                <c:pt idx="11">
                  <c:v>1972.0</c:v>
                </c:pt>
                <c:pt idx="12">
                  <c:v>1973.0</c:v>
                </c:pt>
                <c:pt idx="13">
                  <c:v>1974.0</c:v>
                </c:pt>
                <c:pt idx="14">
                  <c:v>1975.0</c:v>
                </c:pt>
                <c:pt idx="15">
                  <c:v>1976.0</c:v>
                </c:pt>
                <c:pt idx="16">
                  <c:v>1977.0</c:v>
                </c:pt>
                <c:pt idx="17">
                  <c:v>1978.0</c:v>
                </c:pt>
                <c:pt idx="18">
                  <c:v>1979.0</c:v>
                </c:pt>
                <c:pt idx="19">
                  <c:v>1980.0</c:v>
                </c:pt>
                <c:pt idx="20">
                  <c:v>1981.0</c:v>
                </c:pt>
                <c:pt idx="21">
                  <c:v>1982.0</c:v>
                </c:pt>
                <c:pt idx="22">
                  <c:v>1983.0</c:v>
                </c:pt>
                <c:pt idx="23">
                  <c:v>1984.0</c:v>
                </c:pt>
                <c:pt idx="24">
                  <c:v>1985.0</c:v>
                </c:pt>
                <c:pt idx="25">
                  <c:v>1986.0</c:v>
                </c:pt>
                <c:pt idx="26">
                  <c:v>1987.0</c:v>
                </c:pt>
                <c:pt idx="27">
                  <c:v>1988.0</c:v>
                </c:pt>
                <c:pt idx="28">
                  <c:v>1989.0</c:v>
                </c:pt>
                <c:pt idx="29">
                  <c:v>1990.0</c:v>
                </c:pt>
                <c:pt idx="30">
                  <c:v>1991.0</c:v>
                </c:pt>
                <c:pt idx="31">
                  <c:v>1992.0</c:v>
                </c:pt>
                <c:pt idx="32">
                  <c:v>1993.0</c:v>
                </c:pt>
                <c:pt idx="33">
                  <c:v>1994.0</c:v>
                </c:pt>
                <c:pt idx="34">
                  <c:v>1995.0</c:v>
                </c:pt>
                <c:pt idx="35">
                  <c:v>1996.0</c:v>
                </c:pt>
                <c:pt idx="36">
                  <c:v>1997.0</c:v>
                </c:pt>
                <c:pt idx="37">
                  <c:v>1998.0</c:v>
                </c:pt>
                <c:pt idx="38">
                  <c:v>1999.0</c:v>
                </c:pt>
                <c:pt idx="39">
                  <c:v>2000.0</c:v>
                </c:pt>
                <c:pt idx="40">
                  <c:v>2001.0</c:v>
                </c:pt>
                <c:pt idx="41">
                  <c:v>2002.0</c:v>
                </c:pt>
                <c:pt idx="42">
                  <c:v>2003.0</c:v>
                </c:pt>
                <c:pt idx="43">
                  <c:v>2004.0</c:v>
                </c:pt>
                <c:pt idx="44">
                  <c:v>2005.0</c:v>
                </c:pt>
                <c:pt idx="45">
                  <c:v>2006.0</c:v>
                </c:pt>
                <c:pt idx="46">
                  <c:v>2007.0</c:v>
                </c:pt>
                <c:pt idx="47">
                  <c:v>2008.0</c:v>
                </c:pt>
                <c:pt idx="48">
                  <c:v>2009.0</c:v>
                </c:pt>
                <c:pt idx="49">
                  <c:v>2010.0</c:v>
                </c:pt>
                <c:pt idx="50">
                  <c:v>2011.0</c:v>
                </c:pt>
                <c:pt idx="51">
                  <c:v>2012.0</c:v>
                </c:pt>
                <c:pt idx="52">
                  <c:v>2013.0</c:v>
                </c:pt>
                <c:pt idx="53">
                  <c:v>2014.0</c:v>
                </c:pt>
                <c:pt idx="54">
                  <c:v>2015.0</c:v>
                </c:pt>
              </c:numCache>
            </c:numRef>
          </c:cat>
          <c:val>
            <c:numRef>
              <c:f>Sheet1!$B$2:$B$56</c:f>
              <c:numCache>
                <c:formatCode>General</c:formatCode>
                <c:ptCount val="55"/>
                <c:pt idx="0">
                  <c:v>36285.0</c:v>
                </c:pt>
                <c:pt idx="1">
                  <c:v>38980.0</c:v>
                </c:pt>
                <c:pt idx="2">
                  <c:v>41723.0</c:v>
                </c:pt>
                <c:pt idx="3">
                  <c:v>45645.0</c:v>
                </c:pt>
                <c:pt idx="4">
                  <c:v>47089.0</c:v>
                </c:pt>
                <c:pt idx="5">
                  <c:v>50894.0</c:v>
                </c:pt>
                <c:pt idx="6">
                  <c:v>50724.0</c:v>
                </c:pt>
                <c:pt idx="7">
                  <c:v>52725.0</c:v>
                </c:pt>
                <c:pt idx="8">
                  <c:v>53543.0</c:v>
                </c:pt>
                <c:pt idx="9">
                  <c:v>52627.0</c:v>
                </c:pt>
                <c:pt idx="10">
                  <c:v>52542.0</c:v>
                </c:pt>
                <c:pt idx="11">
                  <c:v>52589.0</c:v>
                </c:pt>
                <c:pt idx="12">
                  <c:v>54052.0</c:v>
                </c:pt>
                <c:pt idx="13">
                  <c:v>45196.0</c:v>
                </c:pt>
                <c:pt idx="14">
                  <c:v>44525.0</c:v>
                </c:pt>
                <c:pt idx="15">
                  <c:v>45523.0</c:v>
                </c:pt>
                <c:pt idx="16">
                  <c:v>47878.0</c:v>
                </c:pt>
                <c:pt idx="17">
                  <c:v>50331.0</c:v>
                </c:pt>
                <c:pt idx="18">
                  <c:v>51093.0</c:v>
                </c:pt>
                <c:pt idx="19">
                  <c:v>51091.0</c:v>
                </c:pt>
                <c:pt idx="20">
                  <c:v>49301.0</c:v>
                </c:pt>
                <c:pt idx="21">
                  <c:v>43945.0</c:v>
                </c:pt>
                <c:pt idx="22">
                  <c:v>42589.0</c:v>
                </c:pt>
                <c:pt idx="23">
                  <c:v>44257.0</c:v>
                </c:pt>
                <c:pt idx="24">
                  <c:v>43825.0</c:v>
                </c:pt>
                <c:pt idx="25">
                  <c:v>46087.0</c:v>
                </c:pt>
                <c:pt idx="26">
                  <c:v>46390.0</c:v>
                </c:pt>
                <c:pt idx="27">
                  <c:v>47087.0</c:v>
                </c:pt>
                <c:pt idx="28">
                  <c:v>45582.0</c:v>
                </c:pt>
                <c:pt idx="29">
                  <c:v>44599.0</c:v>
                </c:pt>
                <c:pt idx="30">
                  <c:v>41508.0</c:v>
                </c:pt>
                <c:pt idx="31">
                  <c:v>39250.0</c:v>
                </c:pt>
                <c:pt idx="32">
                  <c:v>40150.0</c:v>
                </c:pt>
                <c:pt idx="33">
                  <c:v>40716.0</c:v>
                </c:pt>
                <c:pt idx="34">
                  <c:v>41817.0</c:v>
                </c:pt>
                <c:pt idx="35">
                  <c:v>42065.0</c:v>
                </c:pt>
                <c:pt idx="36">
                  <c:v>42013.0</c:v>
                </c:pt>
                <c:pt idx="37">
                  <c:v>41501.0</c:v>
                </c:pt>
                <c:pt idx="38">
                  <c:v>41717.0</c:v>
                </c:pt>
                <c:pt idx="39">
                  <c:v>41945.0</c:v>
                </c:pt>
                <c:pt idx="40">
                  <c:v>42196.0</c:v>
                </c:pt>
                <c:pt idx="41">
                  <c:v>43005.0</c:v>
                </c:pt>
                <c:pt idx="42">
                  <c:v>42884.0</c:v>
                </c:pt>
                <c:pt idx="43">
                  <c:v>42836.0</c:v>
                </c:pt>
                <c:pt idx="44">
                  <c:v>43510.0</c:v>
                </c:pt>
                <c:pt idx="45">
                  <c:v>42708.0</c:v>
                </c:pt>
                <c:pt idx="46">
                  <c:v>41259.0</c:v>
                </c:pt>
                <c:pt idx="47">
                  <c:v>37261.0</c:v>
                </c:pt>
                <c:pt idx="48">
                  <c:v>33963.0</c:v>
                </c:pt>
                <c:pt idx="49">
                  <c:v>32788.0</c:v>
                </c:pt>
                <c:pt idx="50">
                  <c:v>32479.0</c:v>
                </c:pt>
                <c:pt idx="51">
                  <c:v>33782.0</c:v>
                </c:pt>
                <c:pt idx="52">
                  <c:v>32893.0</c:v>
                </c:pt>
                <c:pt idx="53">
                  <c:v>32744.0</c:v>
                </c:pt>
                <c:pt idx="54">
                  <c:v>35092.0</c:v>
                </c:pt>
              </c:numCache>
            </c:numRef>
          </c:val>
        </c:ser>
        <c:dLbls>
          <c:showLegendKey val="0"/>
          <c:showVal val="0"/>
          <c:showCatName val="0"/>
          <c:showSerName val="0"/>
          <c:showPercent val="0"/>
          <c:showBubbleSize val="0"/>
        </c:dLbls>
        <c:gapWidth val="150"/>
        <c:axId val="-925975728"/>
        <c:axId val="-925973408"/>
      </c:barChart>
      <c:lineChart>
        <c:grouping val="standard"/>
        <c:varyColors val="0"/>
        <c:ser>
          <c:idx val="1"/>
          <c:order val="1"/>
          <c:tx>
            <c:strRef>
              <c:f>Sheet1!$C$1</c:f>
              <c:strCache>
                <c:ptCount val="1"/>
                <c:pt idx="0">
                  <c:v>Fatality Rate Per 100M VMT</c:v>
                </c:pt>
              </c:strCache>
            </c:strRef>
          </c:tx>
          <c:spPr>
            <a:ln>
              <a:solidFill>
                <a:schemeClr val="tx1"/>
              </a:solidFill>
            </a:ln>
          </c:spPr>
          <c:marker>
            <c:symbol val="none"/>
          </c:marker>
          <c:cat>
            <c:numRef>
              <c:f>Sheet1!$A$2:$A$56</c:f>
              <c:numCache>
                <c:formatCode>General</c:formatCode>
                <c:ptCount val="55"/>
                <c:pt idx="0">
                  <c:v>1961.0</c:v>
                </c:pt>
                <c:pt idx="1">
                  <c:v>1962.0</c:v>
                </c:pt>
                <c:pt idx="2">
                  <c:v>1963.0</c:v>
                </c:pt>
                <c:pt idx="3">
                  <c:v>1964.0</c:v>
                </c:pt>
                <c:pt idx="4">
                  <c:v>1965.0</c:v>
                </c:pt>
                <c:pt idx="5">
                  <c:v>1966.0</c:v>
                </c:pt>
                <c:pt idx="6">
                  <c:v>1967.0</c:v>
                </c:pt>
                <c:pt idx="7">
                  <c:v>1968.0</c:v>
                </c:pt>
                <c:pt idx="8">
                  <c:v>1969.0</c:v>
                </c:pt>
                <c:pt idx="9">
                  <c:v>1970.0</c:v>
                </c:pt>
                <c:pt idx="10">
                  <c:v>1971.0</c:v>
                </c:pt>
                <c:pt idx="11">
                  <c:v>1972.0</c:v>
                </c:pt>
                <c:pt idx="12">
                  <c:v>1973.0</c:v>
                </c:pt>
                <c:pt idx="13">
                  <c:v>1974.0</c:v>
                </c:pt>
                <c:pt idx="14">
                  <c:v>1975.0</c:v>
                </c:pt>
                <c:pt idx="15">
                  <c:v>1976.0</c:v>
                </c:pt>
                <c:pt idx="16">
                  <c:v>1977.0</c:v>
                </c:pt>
                <c:pt idx="17">
                  <c:v>1978.0</c:v>
                </c:pt>
                <c:pt idx="18">
                  <c:v>1979.0</c:v>
                </c:pt>
                <c:pt idx="19">
                  <c:v>1980.0</c:v>
                </c:pt>
                <c:pt idx="20">
                  <c:v>1981.0</c:v>
                </c:pt>
                <c:pt idx="21">
                  <c:v>1982.0</c:v>
                </c:pt>
                <c:pt idx="22">
                  <c:v>1983.0</c:v>
                </c:pt>
                <c:pt idx="23">
                  <c:v>1984.0</c:v>
                </c:pt>
                <c:pt idx="24">
                  <c:v>1985.0</c:v>
                </c:pt>
                <c:pt idx="25">
                  <c:v>1986.0</c:v>
                </c:pt>
                <c:pt idx="26">
                  <c:v>1987.0</c:v>
                </c:pt>
                <c:pt idx="27">
                  <c:v>1988.0</c:v>
                </c:pt>
                <c:pt idx="28">
                  <c:v>1989.0</c:v>
                </c:pt>
                <c:pt idx="29">
                  <c:v>1990.0</c:v>
                </c:pt>
                <c:pt idx="30">
                  <c:v>1991.0</c:v>
                </c:pt>
                <c:pt idx="31">
                  <c:v>1992.0</c:v>
                </c:pt>
                <c:pt idx="32">
                  <c:v>1993.0</c:v>
                </c:pt>
                <c:pt idx="33">
                  <c:v>1994.0</c:v>
                </c:pt>
                <c:pt idx="34">
                  <c:v>1995.0</c:v>
                </c:pt>
                <c:pt idx="35">
                  <c:v>1996.0</c:v>
                </c:pt>
                <c:pt idx="36">
                  <c:v>1997.0</c:v>
                </c:pt>
                <c:pt idx="37">
                  <c:v>1998.0</c:v>
                </c:pt>
                <c:pt idx="38">
                  <c:v>1999.0</c:v>
                </c:pt>
                <c:pt idx="39">
                  <c:v>2000.0</c:v>
                </c:pt>
                <c:pt idx="40">
                  <c:v>2001.0</c:v>
                </c:pt>
                <c:pt idx="41">
                  <c:v>2002.0</c:v>
                </c:pt>
                <c:pt idx="42">
                  <c:v>2003.0</c:v>
                </c:pt>
                <c:pt idx="43">
                  <c:v>2004.0</c:v>
                </c:pt>
                <c:pt idx="44">
                  <c:v>2005.0</c:v>
                </c:pt>
                <c:pt idx="45">
                  <c:v>2006.0</c:v>
                </c:pt>
                <c:pt idx="46">
                  <c:v>2007.0</c:v>
                </c:pt>
                <c:pt idx="47">
                  <c:v>2008.0</c:v>
                </c:pt>
                <c:pt idx="48">
                  <c:v>2009.0</c:v>
                </c:pt>
                <c:pt idx="49">
                  <c:v>2010.0</c:v>
                </c:pt>
                <c:pt idx="50">
                  <c:v>2011.0</c:v>
                </c:pt>
                <c:pt idx="51">
                  <c:v>2012.0</c:v>
                </c:pt>
                <c:pt idx="52">
                  <c:v>2013.0</c:v>
                </c:pt>
                <c:pt idx="53">
                  <c:v>2014.0</c:v>
                </c:pt>
                <c:pt idx="54">
                  <c:v>2015.0</c:v>
                </c:pt>
              </c:numCache>
            </c:numRef>
          </c:cat>
          <c:val>
            <c:numRef>
              <c:f>Sheet1!$C$2:$C$56</c:f>
              <c:numCache>
                <c:formatCode>General</c:formatCode>
                <c:ptCount val="55"/>
                <c:pt idx="0">
                  <c:v>4.92</c:v>
                </c:pt>
                <c:pt idx="1">
                  <c:v>5.08</c:v>
                </c:pt>
                <c:pt idx="2">
                  <c:v>5.18</c:v>
                </c:pt>
                <c:pt idx="3">
                  <c:v>5.39</c:v>
                </c:pt>
                <c:pt idx="4">
                  <c:v>5.3</c:v>
                </c:pt>
                <c:pt idx="5">
                  <c:v>5.5</c:v>
                </c:pt>
                <c:pt idx="6">
                  <c:v>5.26</c:v>
                </c:pt>
                <c:pt idx="7">
                  <c:v>5.189999999999999</c:v>
                </c:pt>
                <c:pt idx="8">
                  <c:v>5.04</c:v>
                </c:pt>
                <c:pt idx="9">
                  <c:v>4.74</c:v>
                </c:pt>
                <c:pt idx="10">
                  <c:v>4.46</c:v>
                </c:pt>
                <c:pt idx="11">
                  <c:v>4.33</c:v>
                </c:pt>
                <c:pt idx="12">
                  <c:v>4.119999999999997</c:v>
                </c:pt>
                <c:pt idx="13">
                  <c:v>3.53</c:v>
                </c:pt>
                <c:pt idx="14">
                  <c:v>3.35</c:v>
                </c:pt>
                <c:pt idx="15">
                  <c:v>3.25</c:v>
                </c:pt>
                <c:pt idx="16">
                  <c:v>3.26</c:v>
                </c:pt>
                <c:pt idx="17">
                  <c:v>3.26</c:v>
                </c:pt>
                <c:pt idx="18">
                  <c:v>3.34</c:v>
                </c:pt>
                <c:pt idx="19">
                  <c:v>3.35</c:v>
                </c:pt>
                <c:pt idx="20">
                  <c:v>3.17</c:v>
                </c:pt>
                <c:pt idx="21">
                  <c:v>2.76</c:v>
                </c:pt>
                <c:pt idx="22">
                  <c:v>2.58</c:v>
                </c:pt>
                <c:pt idx="23">
                  <c:v>2.57</c:v>
                </c:pt>
                <c:pt idx="24">
                  <c:v>2.47</c:v>
                </c:pt>
                <c:pt idx="25">
                  <c:v>2.51</c:v>
                </c:pt>
                <c:pt idx="26">
                  <c:v>2.41</c:v>
                </c:pt>
                <c:pt idx="27">
                  <c:v>2.32</c:v>
                </c:pt>
                <c:pt idx="28">
                  <c:v>2.17</c:v>
                </c:pt>
                <c:pt idx="29">
                  <c:v>2.08</c:v>
                </c:pt>
                <c:pt idx="30">
                  <c:v>1.91</c:v>
                </c:pt>
                <c:pt idx="31">
                  <c:v>1.75</c:v>
                </c:pt>
                <c:pt idx="32">
                  <c:v>1.75</c:v>
                </c:pt>
                <c:pt idx="33">
                  <c:v>1.73</c:v>
                </c:pt>
                <c:pt idx="34">
                  <c:v>1.73</c:v>
                </c:pt>
                <c:pt idx="35">
                  <c:v>1.69</c:v>
                </c:pt>
                <c:pt idx="36">
                  <c:v>1.64</c:v>
                </c:pt>
                <c:pt idx="37">
                  <c:v>1.58</c:v>
                </c:pt>
                <c:pt idx="38">
                  <c:v>1.55</c:v>
                </c:pt>
                <c:pt idx="39">
                  <c:v>1.53</c:v>
                </c:pt>
                <c:pt idx="40">
                  <c:v>1.51</c:v>
                </c:pt>
                <c:pt idx="41">
                  <c:v>1.51</c:v>
                </c:pt>
                <c:pt idx="42">
                  <c:v>1.48</c:v>
                </c:pt>
                <c:pt idx="43">
                  <c:v>1.44</c:v>
                </c:pt>
                <c:pt idx="44">
                  <c:v>1.46</c:v>
                </c:pt>
                <c:pt idx="45">
                  <c:v>1.42</c:v>
                </c:pt>
                <c:pt idx="46">
                  <c:v>1.36</c:v>
                </c:pt>
                <c:pt idx="47">
                  <c:v>1.26</c:v>
                </c:pt>
                <c:pt idx="48">
                  <c:v>1.15</c:v>
                </c:pt>
                <c:pt idx="49">
                  <c:v>1.11</c:v>
                </c:pt>
                <c:pt idx="50">
                  <c:v>1.1</c:v>
                </c:pt>
                <c:pt idx="51">
                  <c:v>1.14</c:v>
                </c:pt>
                <c:pt idx="52">
                  <c:v>1.1</c:v>
                </c:pt>
                <c:pt idx="53">
                  <c:v>1.08</c:v>
                </c:pt>
                <c:pt idx="54">
                  <c:v>1.13</c:v>
                </c:pt>
              </c:numCache>
            </c:numRef>
          </c:val>
          <c:smooth val="0"/>
        </c:ser>
        <c:dLbls>
          <c:showLegendKey val="0"/>
          <c:showVal val="0"/>
          <c:showCatName val="0"/>
          <c:showSerName val="0"/>
          <c:showPercent val="0"/>
          <c:showBubbleSize val="0"/>
        </c:dLbls>
        <c:marker val="1"/>
        <c:smooth val="0"/>
        <c:axId val="-925968256"/>
        <c:axId val="-925970576"/>
      </c:lineChart>
      <c:catAx>
        <c:axId val="-925975728"/>
        <c:scaling>
          <c:orientation val="minMax"/>
        </c:scaling>
        <c:delete val="0"/>
        <c:axPos val="b"/>
        <c:numFmt formatCode="General" sourceLinked="1"/>
        <c:majorTickMark val="out"/>
        <c:minorTickMark val="none"/>
        <c:tickLblPos val="nextTo"/>
        <c:txPr>
          <a:bodyPr/>
          <a:lstStyle/>
          <a:p>
            <a:pPr>
              <a:defRPr sz="900">
                <a:latin typeface="Arial"/>
                <a:cs typeface="Arial"/>
              </a:defRPr>
            </a:pPr>
            <a:endParaRPr lang="en-US"/>
          </a:p>
        </c:txPr>
        <c:crossAx val="-925973408"/>
        <c:crosses val="autoZero"/>
        <c:auto val="1"/>
        <c:lblAlgn val="ctr"/>
        <c:lblOffset val="100"/>
        <c:tickLblSkip val="5"/>
        <c:noMultiLvlLbl val="0"/>
      </c:catAx>
      <c:valAx>
        <c:axId val="-925973408"/>
        <c:scaling>
          <c:orientation val="minMax"/>
        </c:scaling>
        <c:delete val="0"/>
        <c:axPos val="l"/>
        <c:majorGridlines/>
        <c:numFmt formatCode="#,##0" sourceLinked="0"/>
        <c:majorTickMark val="out"/>
        <c:minorTickMark val="none"/>
        <c:tickLblPos val="nextTo"/>
        <c:txPr>
          <a:bodyPr/>
          <a:lstStyle/>
          <a:p>
            <a:pPr>
              <a:defRPr sz="1050">
                <a:latin typeface="Arial"/>
                <a:cs typeface="Arial"/>
              </a:defRPr>
            </a:pPr>
            <a:endParaRPr lang="en-US"/>
          </a:p>
        </c:txPr>
        <c:crossAx val="-925975728"/>
        <c:crosses val="autoZero"/>
        <c:crossBetween val="between"/>
      </c:valAx>
      <c:valAx>
        <c:axId val="-925970576"/>
        <c:scaling>
          <c:orientation val="minMax"/>
        </c:scaling>
        <c:delete val="0"/>
        <c:axPos val="r"/>
        <c:numFmt formatCode="General" sourceLinked="1"/>
        <c:majorTickMark val="out"/>
        <c:minorTickMark val="none"/>
        <c:tickLblPos val="nextTo"/>
        <c:txPr>
          <a:bodyPr/>
          <a:lstStyle/>
          <a:p>
            <a:pPr>
              <a:defRPr sz="1050">
                <a:latin typeface="Arial"/>
                <a:cs typeface="Arial"/>
              </a:defRPr>
            </a:pPr>
            <a:endParaRPr lang="en-US"/>
          </a:p>
        </c:txPr>
        <c:crossAx val="-925968256"/>
        <c:crosses val="max"/>
        <c:crossBetween val="between"/>
      </c:valAx>
      <c:catAx>
        <c:axId val="-925968256"/>
        <c:scaling>
          <c:orientation val="minMax"/>
        </c:scaling>
        <c:delete val="1"/>
        <c:axPos val="b"/>
        <c:numFmt formatCode="General" sourceLinked="1"/>
        <c:majorTickMark val="out"/>
        <c:minorTickMark val="none"/>
        <c:tickLblPos val="nextTo"/>
        <c:crossAx val="-925970576"/>
        <c:crosses val="autoZero"/>
        <c:auto val="1"/>
        <c:lblAlgn val="ctr"/>
        <c:lblOffset val="100"/>
        <c:noMultiLvlLbl val="0"/>
      </c:catAx>
    </c:plotArea>
    <c:legend>
      <c:legendPos val="b"/>
      <c:legendEntry>
        <c:idx val="0"/>
        <c:txPr>
          <a:bodyPr/>
          <a:lstStyle/>
          <a:p>
            <a:pPr>
              <a:defRPr sz="1400">
                <a:latin typeface="Arial"/>
                <a:cs typeface="Arial"/>
              </a:defRPr>
            </a:pPr>
            <a:endParaRPr lang="en-US"/>
          </a:p>
        </c:txPr>
      </c:legendEntry>
      <c:legendEntry>
        <c:idx val="1"/>
        <c:txPr>
          <a:bodyPr/>
          <a:lstStyle/>
          <a:p>
            <a:pPr>
              <a:defRPr sz="1400">
                <a:latin typeface="Arial"/>
                <a:cs typeface="Arial"/>
              </a:defRPr>
            </a:pPr>
            <a:endParaRPr lang="en-US"/>
          </a:p>
        </c:txPr>
      </c:legendEntry>
      <c:overlay val="0"/>
      <c:txPr>
        <a:bodyPr/>
        <a:lstStyle/>
        <a:p>
          <a:pPr>
            <a:defRPr>
              <a:latin typeface="Arial"/>
              <a:cs typeface="Arial"/>
            </a:defRPr>
          </a:pPr>
          <a:endParaRPr lang="en-US"/>
        </a:p>
      </c:txPr>
    </c:legend>
    <c:plotVisOnly val="1"/>
    <c:dispBlanksAs val="gap"/>
    <c:showDLblsOverMax val="0"/>
  </c:chart>
  <c:txPr>
    <a:bodyPr/>
    <a:lstStyle/>
    <a:p>
      <a:pPr>
        <a:defRPr sz="1800"/>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100">
                <a:latin typeface="Arial"/>
                <a:cs typeface="Arial"/>
              </a:defRPr>
            </a:pPr>
            <a:r>
              <a:rPr lang="en-US" sz="1100" dirty="0">
                <a:latin typeface="Arial"/>
                <a:cs typeface="Arial"/>
              </a:rPr>
              <a:t>Highway Fatalities </a:t>
            </a:r>
            <a:r>
              <a:rPr lang="en-US" sz="1100" dirty="0" smtClean="0">
                <a:latin typeface="Arial"/>
                <a:cs typeface="Arial"/>
              </a:rPr>
              <a:t>&amp; </a:t>
            </a:r>
          </a:p>
          <a:p>
            <a:pPr>
              <a:defRPr sz="1100">
                <a:latin typeface="Arial"/>
                <a:cs typeface="Arial"/>
              </a:defRPr>
            </a:pPr>
            <a:r>
              <a:rPr lang="en-US" sz="1100" dirty="0" smtClean="0">
                <a:latin typeface="Arial"/>
                <a:cs typeface="Arial"/>
              </a:rPr>
              <a:t>Fatality </a:t>
            </a:r>
            <a:r>
              <a:rPr lang="en-US" sz="1100" dirty="0">
                <a:latin typeface="Arial"/>
                <a:cs typeface="Arial"/>
              </a:rPr>
              <a:t>Rate</a:t>
            </a:r>
          </a:p>
        </c:rich>
      </c:tx>
      <c:layout>
        <c:manualLayout>
          <c:xMode val="edge"/>
          <c:yMode val="edge"/>
          <c:x val="0.250693306173685"/>
          <c:y val="0.0391002050947071"/>
        </c:manualLayout>
      </c:layout>
      <c:overlay val="0"/>
    </c:title>
    <c:autoTitleDeleted val="0"/>
    <c:plotArea>
      <c:layout>
        <c:manualLayout>
          <c:layoutTarget val="inner"/>
          <c:xMode val="edge"/>
          <c:yMode val="edge"/>
          <c:x val="0.223552769611538"/>
          <c:y val="0.0364166240305503"/>
          <c:w val="0.581136300819137"/>
          <c:h val="0.854927008948807"/>
        </c:manualLayout>
      </c:layout>
      <c:lineChart>
        <c:grouping val="standard"/>
        <c:varyColors val="0"/>
        <c:ser>
          <c:idx val="1"/>
          <c:order val="0"/>
          <c:tx>
            <c:v>Fatalities</c:v>
          </c:tx>
          <c:spPr>
            <a:ln w="38100">
              <a:solidFill>
                <a:srgbClr val="F0A64A"/>
              </a:solidFill>
            </a:ln>
          </c:spPr>
          <c:marker>
            <c:symbol val="none"/>
          </c:marker>
          <c:cat>
            <c:numRef>
              <c:f>Sheet1!$A$3:$A$116</c:f>
              <c:numCache>
                <c:formatCode>General</c:formatCode>
                <c:ptCount val="114"/>
                <c:pt idx="0">
                  <c:v>1899.0</c:v>
                </c:pt>
                <c:pt idx="1">
                  <c:v>1900.0</c:v>
                </c:pt>
                <c:pt idx="2">
                  <c:v>1901.0</c:v>
                </c:pt>
                <c:pt idx="3">
                  <c:v>1902.0</c:v>
                </c:pt>
                <c:pt idx="4">
                  <c:v>1903.0</c:v>
                </c:pt>
                <c:pt idx="5">
                  <c:v>1904.0</c:v>
                </c:pt>
                <c:pt idx="6">
                  <c:v>1905.0</c:v>
                </c:pt>
                <c:pt idx="7">
                  <c:v>1906.0</c:v>
                </c:pt>
                <c:pt idx="8">
                  <c:v>1907.0</c:v>
                </c:pt>
                <c:pt idx="9">
                  <c:v>1908.0</c:v>
                </c:pt>
                <c:pt idx="10">
                  <c:v>1909.0</c:v>
                </c:pt>
                <c:pt idx="11">
                  <c:v>1910.0</c:v>
                </c:pt>
                <c:pt idx="12">
                  <c:v>1911.0</c:v>
                </c:pt>
                <c:pt idx="13">
                  <c:v>1912.0</c:v>
                </c:pt>
                <c:pt idx="14">
                  <c:v>1913.0</c:v>
                </c:pt>
                <c:pt idx="15">
                  <c:v>1914.0</c:v>
                </c:pt>
                <c:pt idx="16">
                  <c:v>1915.0</c:v>
                </c:pt>
                <c:pt idx="17">
                  <c:v>1916.0</c:v>
                </c:pt>
                <c:pt idx="18">
                  <c:v>1917.0</c:v>
                </c:pt>
                <c:pt idx="19">
                  <c:v>1918.0</c:v>
                </c:pt>
                <c:pt idx="20">
                  <c:v>1919.0</c:v>
                </c:pt>
                <c:pt idx="21">
                  <c:v>1920.0</c:v>
                </c:pt>
                <c:pt idx="22">
                  <c:v>1921.0</c:v>
                </c:pt>
                <c:pt idx="23">
                  <c:v>1922.0</c:v>
                </c:pt>
                <c:pt idx="24">
                  <c:v>1923.0</c:v>
                </c:pt>
                <c:pt idx="25">
                  <c:v>1924.0</c:v>
                </c:pt>
                <c:pt idx="26">
                  <c:v>1925.0</c:v>
                </c:pt>
                <c:pt idx="27">
                  <c:v>1926.0</c:v>
                </c:pt>
                <c:pt idx="28">
                  <c:v>1927.0</c:v>
                </c:pt>
                <c:pt idx="29">
                  <c:v>1928.0</c:v>
                </c:pt>
                <c:pt idx="30">
                  <c:v>1929.0</c:v>
                </c:pt>
                <c:pt idx="31">
                  <c:v>1930.0</c:v>
                </c:pt>
                <c:pt idx="32">
                  <c:v>1931.0</c:v>
                </c:pt>
                <c:pt idx="33">
                  <c:v>1932.0</c:v>
                </c:pt>
                <c:pt idx="34">
                  <c:v>1933.0</c:v>
                </c:pt>
                <c:pt idx="35">
                  <c:v>1934.0</c:v>
                </c:pt>
                <c:pt idx="36">
                  <c:v>1935.0</c:v>
                </c:pt>
                <c:pt idx="37">
                  <c:v>1936.0</c:v>
                </c:pt>
                <c:pt idx="38">
                  <c:v>1937.0</c:v>
                </c:pt>
                <c:pt idx="39">
                  <c:v>1938.0</c:v>
                </c:pt>
                <c:pt idx="40">
                  <c:v>1939.0</c:v>
                </c:pt>
                <c:pt idx="41">
                  <c:v>1940.0</c:v>
                </c:pt>
                <c:pt idx="42">
                  <c:v>1941.0</c:v>
                </c:pt>
                <c:pt idx="43">
                  <c:v>1942.0</c:v>
                </c:pt>
                <c:pt idx="44">
                  <c:v>1943.0</c:v>
                </c:pt>
                <c:pt idx="45">
                  <c:v>1944.0</c:v>
                </c:pt>
                <c:pt idx="46">
                  <c:v>1945.0</c:v>
                </c:pt>
                <c:pt idx="47">
                  <c:v>1946.0</c:v>
                </c:pt>
                <c:pt idx="48">
                  <c:v>1947.0</c:v>
                </c:pt>
                <c:pt idx="49">
                  <c:v>1948.0</c:v>
                </c:pt>
                <c:pt idx="50">
                  <c:v>1949.0</c:v>
                </c:pt>
                <c:pt idx="51">
                  <c:v>1950.0</c:v>
                </c:pt>
                <c:pt idx="52">
                  <c:v>1951.0</c:v>
                </c:pt>
                <c:pt idx="53">
                  <c:v>1952.0</c:v>
                </c:pt>
                <c:pt idx="54">
                  <c:v>1953.0</c:v>
                </c:pt>
                <c:pt idx="55">
                  <c:v>1954.0</c:v>
                </c:pt>
                <c:pt idx="56">
                  <c:v>1955.0</c:v>
                </c:pt>
                <c:pt idx="57">
                  <c:v>1956.0</c:v>
                </c:pt>
                <c:pt idx="58">
                  <c:v>1957.0</c:v>
                </c:pt>
                <c:pt idx="59">
                  <c:v>1958.0</c:v>
                </c:pt>
                <c:pt idx="60">
                  <c:v>1959.0</c:v>
                </c:pt>
                <c:pt idx="61">
                  <c:v>1960.0</c:v>
                </c:pt>
                <c:pt idx="62">
                  <c:v>1961.0</c:v>
                </c:pt>
                <c:pt idx="63">
                  <c:v>1962.0</c:v>
                </c:pt>
                <c:pt idx="64">
                  <c:v>1963.0</c:v>
                </c:pt>
                <c:pt idx="65">
                  <c:v>1964.0</c:v>
                </c:pt>
                <c:pt idx="66">
                  <c:v>1965.0</c:v>
                </c:pt>
                <c:pt idx="67">
                  <c:v>1966.0</c:v>
                </c:pt>
                <c:pt idx="68">
                  <c:v>1967.0</c:v>
                </c:pt>
                <c:pt idx="69">
                  <c:v>1968.0</c:v>
                </c:pt>
                <c:pt idx="70">
                  <c:v>1969.0</c:v>
                </c:pt>
                <c:pt idx="71">
                  <c:v>1970.0</c:v>
                </c:pt>
                <c:pt idx="72">
                  <c:v>1971.0</c:v>
                </c:pt>
                <c:pt idx="73">
                  <c:v>1972.0</c:v>
                </c:pt>
                <c:pt idx="74">
                  <c:v>1973.0</c:v>
                </c:pt>
                <c:pt idx="75">
                  <c:v>1974.0</c:v>
                </c:pt>
                <c:pt idx="76">
                  <c:v>1975.0</c:v>
                </c:pt>
                <c:pt idx="77">
                  <c:v>1976.0</c:v>
                </c:pt>
                <c:pt idx="78">
                  <c:v>1977.0</c:v>
                </c:pt>
                <c:pt idx="79">
                  <c:v>1978.0</c:v>
                </c:pt>
                <c:pt idx="80">
                  <c:v>1979.0</c:v>
                </c:pt>
                <c:pt idx="81">
                  <c:v>1980.0</c:v>
                </c:pt>
                <c:pt idx="82">
                  <c:v>1981.0</c:v>
                </c:pt>
                <c:pt idx="83">
                  <c:v>1982.0</c:v>
                </c:pt>
                <c:pt idx="84">
                  <c:v>1983.0</c:v>
                </c:pt>
                <c:pt idx="85">
                  <c:v>1984.0</c:v>
                </c:pt>
                <c:pt idx="86">
                  <c:v>1985.0</c:v>
                </c:pt>
                <c:pt idx="87">
                  <c:v>1986.0</c:v>
                </c:pt>
                <c:pt idx="88">
                  <c:v>1987.0</c:v>
                </c:pt>
                <c:pt idx="89">
                  <c:v>1988.0</c:v>
                </c:pt>
                <c:pt idx="90">
                  <c:v>1989.0</c:v>
                </c:pt>
                <c:pt idx="91">
                  <c:v>1990.0</c:v>
                </c:pt>
                <c:pt idx="92">
                  <c:v>1991.0</c:v>
                </c:pt>
                <c:pt idx="93">
                  <c:v>1992.0</c:v>
                </c:pt>
                <c:pt idx="94">
                  <c:v>1993.0</c:v>
                </c:pt>
                <c:pt idx="95">
                  <c:v>1994.0</c:v>
                </c:pt>
                <c:pt idx="96">
                  <c:v>1995.0</c:v>
                </c:pt>
                <c:pt idx="97">
                  <c:v>1996.0</c:v>
                </c:pt>
                <c:pt idx="98">
                  <c:v>1997.0</c:v>
                </c:pt>
                <c:pt idx="99">
                  <c:v>1998.0</c:v>
                </c:pt>
                <c:pt idx="100">
                  <c:v>1999.0</c:v>
                </c:pt>
                <c:pt idx="101">
                  <c:v>2000.0</c:v>
                </c:pt>
                <c:pt idx="102">
                  <c:v>2001.0</c:v>
                </c:pt>
                <c:pt idx="103">
                  <c:v>2002.0</c:v>
                </c:pt>
                <c:pt idx="104">
                  <c:v>2003.0</c:v>
                </c:pt>
                <c:pt idx="105">
                  <c:v>2004.0</c:v>
                </c:pt>
                <c:pt idx="106">
                  <c:v>2005.0</c:v>
                </c:pt>
                <c:pt idx="107">
                  <c:v>2006.0</c:v>
                </c:pt>
                <c:pt idx="108">
                  <c:v>2007.0</c:v>
                </c:pt>
                <c:pt idx="109">
                  <c:v>2008.0</c:v>
                </c:pt>
                <c:pt idx="110">
                  <c:v>2009.0</c:v>
                </c:pt>
                <c:pt idx="111">
                  <c:v>2010.0</c:v>
                </c:pt>
                <c:pt idx="112">
                  <c:v>2011.0</c:v>
                </c:pt>
                <c:pt idx="113">
                  <c:v>2012.0</c:v>
                </c:pt>
              </c:numCache>
            </c:numRef>
          </c:cat>
          <c:val>
            <c:numRef>
              <c:f>Sheet1!$B$3:$B$116</c:f>
              <c:numCache>
                <c:formatCode>General</c:formatCode>
                <c:ptCount val="114"/>
                <c:pt idx="0">
                  <c:v>26.0</c:v>
                </c:pt>
                <c:pt idx="1">
                  <c:v>36.0</c:v>
                </c:pt>
                <c:pt idx="2">
                  <c:v>54.0</c:v>
                </c:pt>
                <c:pt idx="3">
                  <c:v>79.0</c:v>
                </c:pt>
                <c:pt idx="4">
                  <c:v>117.0</c:v>
                </c:pt>
                <c:pt idx="5">
                  <c:v>172.0</c:v>
                </c:pt>
                <c:pt idx="6">
                  <c:v>252.0</c:v>
                </c:pt>
                <c:pt idx="7">
                  <c:v>338.0</c:v>
                </c:pt>
                <c:pt idx="8">
                  <c:v>581.0</c:v>
                </c:pt>
                <c:pt idx="9">
                  <c:v>751.0</c:v>
                </c:pt>
                <c:pt idx="10" formatCode="#,##0">
                  <c:v>1174.0</c:v>
                </c:pt>
                <c:pt idx="11" formatCode="#,##0">
                  <c:v>1599.0</c:v>
                </c:pt>
                <c:pt idx="12" formatCode="#,##0">
                  <c:v>2043.0</c:v>
                </c:pt>
                <c:pt idx="13" formatCode="#,##0">
                  <c:v>2968.0</c:v>
                </c:pt>
                <c:pt idx="14" formatCode="#,##0">
                  <c:v>4079.0</c:v>
                </c:pt>
                <c:pt idx="15" formatCode="#,##0">
                  <c:v>4468.0</c:v>
                </c:pt>
                <c:pt idx="16" formatCode="#,##0">
                  <c:v>6779.0</c:v>
                </c:pt>
                <c:pt idx="17" formatCode="#,##0">
                  <c:v>7766.0</c:v>
                </c:pt>
                <c:pt idx="18" formatCode="#,##0">
                  <c:v>9630.0</c:v>
                </c:pt>
                <c:pt idx="19" formatCode="#,##0">
                  <c:v>10390.0</c:v>
                </c:pt>
                <c:pt idx="20" formatCode="#,##0">
                  <c:v>10896.0</c:v>
                </c:pt>
                <c:pt idx="21" formatCode="#,##0">
                  <c:v>12155.0</c:v>
                </c:pt>
                <c:pt idx="22" formatCode="#,##0">
                  <c:v>13253.0</c:v>
                </c:pt>
                <c:pt idx="23" formatCode="#,##0">
                  <c:v>14859.0</c:v>
                </c:pt>
                <c:pt idx="24" formatCode="#,##0">
                  <c:v>17870.0</c:v>
                </c:pt>
                <c:pt idx="25" formatCode="#,##0">
                  <c:v>18400.0</c:v>
                </c:pt>
                <c:pt idx="26" formatCode="#,##0">
                  <c:v>20771.0</c:v>
                </c:pt>
                <c:pt idx="27" formatCode="#,##0">
                  <c:v>22194.0</c:v>
                </c:pt>
                <c:pt idx="28" formatCode="#,##0">
                  <c:v>24470.0</c:v>
                </c:pt>
                <c:pt idx="29" formatCode="#,##0">
                  <c:v>26557.0</c:v>
                </c:pt>
                <c:pt idx="30" formatCode="#,##0">
                  <c:v>29592.0</c:v>
                </c:pt>
                <c:pt idx="31" formatCode="#,##0">
                  <c:v>31204.0</c:v>
                </c:pt>
                <c:pt idx="32" formatCode="#,##0">
                  <c:v>31963.0</c:v>
                </c:pt>
                <c:pt idx="33" formatCode="#,##0">
                  <c:v>27979.0</c:v>
                </c:pt>
                <c:pt idx="34" formatCode="#,##0">
                  <c:v>29746.0</c:v>
                </c:pt>
                <c:pt idx="35" formatCode="#,##0">
                  <c:v>34240.0</c:v>
                </c:pt>
                <c:pt idx="36" formatCode="#,##0">
                  <c:v>34494.0</c:v>
                </c:pt>
                <c:pt idx="37" formatCode="#,##0">
                  <c:v>36126.0</c:v>
                </c:pt>
                <c:pt idx="38" formatCode="#,##0">
                  <c:v>37819.0</c:v>
                </c:pt>
                <c:pt idx="39" formatCode="#,##0">
                  <c:v>31083.0</c:v>
                </c:pt>
                <c:pt idx="40" formatCode="#,##0">
                  <c:v>30895.0</c:v>
                </c:pt>
                <c:pt idx="41" formatCode="#,##0">
                  <c:v>32914.0</c:v>
                </c:pt>
                <c:pt idx="42" formatCode="#,##0">
                  <c:v>38142.0</c:v>
                </c:pt>
                <c:pt idx="43" formatCode="#,##0">
                  <c:v>27007.0</c:v>
                </c:pt>
                <c:pt idx="44" formatCode="#,##0">
                  <c:v>22727.0</c:v>
                </c:pt>
                <c:pt idx="45" formatCode="#,##0">
                  <c:v>23165.0</c:v>
                </c:pt>
                <c:pt idx="46" formatCode="#,##0">
                  <c:v>26785.0</c:v>
                </c:pt>
                <c:pt idx="47" formatCode="#,##0">
                  <c:v>31874.0</c:v>
                </c:pt>
                <c:pt idx="48" formatCode="#,##0">
                  <c:v>31193.0</c:v>
                </c:pt>
                <c:pt idx="49" formatCode="#,##0">
                  <c:v>30775.0</c:v>
                </c:pt>
                <c:pt idx="50" formatCode="#,##0">
                  <c:v>30246.0</c:v>
                </c:pt>
                <c:pt idx="51" formatCode="#,##0">
                  <c:v>33186.0</c:v>
                </c:pt>
                <c:pt idx="52" formatCode="#,##0">
                  <c:v>35309.0</c:v>
                </c:pt>
                <c:pt idx="53" formatCode="#,##0">
                  <c:v>36088.0</c:v>
                </c:pt>
                <c:pt idx="54" formatCode="#,##0">
                  <c:v>36190.0</c:v>
                </c:pt>
                <c:pt idx="55" formatCode="#,##0">
                  <c:v>33890.0</c:v>
                </c:pt>
                <c:pt idx="56" formatCode="#,##0">
                  <c:v>36688.0</c:v>
                </c:pt>
                <c:pt idx="57" formatCode="#,##0">
                  <c:v>37965.0</c:v>
                </c:pt>
                <c:pt idx="58" formatCode="#,##0">
                  <c:v>36932.0</c:v>
                </c:pt>
                <c:pt idx="59" formatCode="#,##0">
                  <c:v>35331.0</c:v>
                </c:pt>
                <c:pt idx="60" formatCode="#,##0">
                  <c:v>36223.0</c:v>
                </c:pt>
                <c:pt idx="61" formatCode="#,##0">
                  <c:v>36399.0</c:v>
                </c:pt>
                <c:pt idx="62" formatCode="#,##0">
                  <c:v>36285.0</c:v>
                </c:pt>
                <c:pt idx="63" formatCode="#,##0">
                  <c:v>38980.0</c:v>
                </c:pt>
                <c:pt idx="64" formatCode="#,##0">
                  <c:v>41723.0</c:v>
                </c:pt>
                <c:pt idx="65" formatCode="#,##0">
                  <c:v>45645.0</c:v>
                </c:pt>
                <c:pt idx="66" formatCode="#,##0">
                  <c:v>47089.0</c:v>
                </c:pt>
                <c:pt idx="67" formatCode="#,##0">
                  <c:v>50894.0</c:v>
                </c:pt>
                <c:pt idx="68" formatCode="#,##0">
                  <c:v>50724.0</c:v>
                </c:pt>
                <c:pt idx="69" formatCode="#,##0">
                  <c:v>52725.0</c:v>
                </c:pt>
                <c:pt idx="70" formatCode="#,##0">
                  <c:v>53543.0</c:v>
                </c:pt>
                <c:pt idx="71" formatCode="#,##0">
                  <c:v>52627.0</c:v>
                </c:pt>
                <c:pt idx="72" formatCode="#,##0">
                  <c:v>52542.0</c:v>
                </c:pt>
                <c:pt idx="73" formatCode="#,##0">
                  <c:v>54589.0</c:v>
                </c:pt>
                <c:pt idx="74" formatCode="#,##0">
                  <c:v>54052.0</c:v>
                </c:pt>
                <c:pt idx="75" formatCode="#,##0">
                  <c:v>45196.0</c:v>
                </c:pt>
                <c:pt idx="76" formatCode="#,##0">
                  <c:v>44525.0</c:v>
                </c:pt>
                <c:pt idx="77" formatCode="#,##0">
                  <c:v>45523.0</c:v>
                </c:pt>
                <c:pt idx="78" formatCode="#,##0">
                  <c:v>47878.0</c:v>
                </c:pt>
                <c:pt idx="79" formatCode="#,##0">
                  <c:v>50331.0</c:v>
                </c:pt>
                <c:pt idx="80" formatCode="#,##0">
                  <c:v>51093.0</c:v>
                </c:pt>
                <c:pt idx="81" formatCode="#,##0">
                  <c:v>51091.0</c:v>
                </c:pt>
                <c:pt idx="82" formatCode="#,##0">
                  <c:v>49301.0</c:v>
                </c:pt>
                <c:pt idx="83" formatCode="#,##0">
                  <c:v>43945.0</c:v>
                </c:pt>
                <c:pt idx="84" formatCode="#,##0">
                  <c:v>42589.0</c:v>
                </c:pt>
                <c:pt idx="85" formatCode="#,##0">
                  <c:v>44257.0</c:v>
                </c:pt>
                <c:pt idx="86" formatCode="#,##0">
                  <c:v>43825.0</c:v>
                </c:pt>
                <c:pt idx="87" formatCode="#,##0">
                  <c:v>46087.0</c:v>
                </c:pt>
                <c:pt idx="88" formatCode="#,##0">
                  <c:v>46390.0</c:v>
                </c:pt>
                <c:pt idx="89" formatCode="#,##0">
                  <c:v>47087.0</c:v>
                </c:pt>
                <c:pt idx="90" formatCode="#,##0">
                  <c:v>45582.0</c:v>
                </c:pt>
                <c:pt idx="91" formatCode="#,##0">
                  <c:v>44599.0</c:v>
                </c:pt>
                <c:pt idx="92" formatCode="#,##0">
                  <c:v>41508.0</c:v>
                </c:pt>
                <c:pt idx="93" formatCode="#,##0">
                  <c:v>39250.0</c:v>
                </c:pt>
                <c:pt idx="94" formatCode="#,##0">
                  <c:v>40150.0</c:v>
                </c:pt>
                <c:pt idx="95" formatCode="#,##0">
                  <c:v>40716.0</c:v>
                </c:pt>
                <c:pt idx="96" formatCode="#,##0">
                  <c:v>41817.0</c:v>
                </c:pt>
                <c:pt idx="97" formatCode="#,##0">
                  <c:v>42065.0</c:v>
                </c:pt>
                <c:pt idx="98" formatCode="#,##0">
                  <c:v>42013.0</c:v>
                </c:pt>
                <c:pt idx="99" formatCode="#,##0">
                  <c:v>41501.0</c:v>
                </c:pt>
                <c:pt idx="100" formatCode="#,##0">
                  <c:v>41717.0</c:v>
                </c:pt>
                <c:pt idx="101" formatCode="#,##0">
                  <c:v>41945.0</c:v>
                </c:pt>
                <c:pt idx="102" formatCode="#,##0">
                  <c:v>42196.0</c:v>
                </c:pt>
                <c:pt idx="103" formatCode="#,##0">
                  <c:v>43005.0</c:v>
                </c:pt>
                <c:pt idx="104" formatCode="#,##0">
                  <c:v>42884.0</c:v>
                </c:pt>
                <c:pt idx="105" formatCode="#,##0">
                  <c:v>42836.0</c:v>
                </c:pt>
                <c:pt idx="106" formatCode="#,##0">
                  <c:v>43510.0</c:v>
                </c:pt>
                <c:pt idx="107" formatCode="#,##0">
                  <c:v>42708.0</c:v>
                </c:pt>
                <c:pt idx="108" formatCode="#,##0">
                  <c:v>41259.0</c:v>
                </c:pt>
                <c:pt idx="109" formatCode="#,##0">
                  <c:v>37423.0</c:v>
                </c:pt>
                <c:pt idx="110" formatCode="#,##0">
                  <c:v>33883.0</c:v>
                </c:pt>
                <c:pt idx="111" formatCode="#,##0">
                  <c:v>32885.0</c:v>
                </c:pt>
                <c:pt idx="112" formatCode="#,##0">
                  <c:v>32367.0</c:v>
                </c:pt>
                <c:pt idx="113" formatCode="#,##0">
                  <c:v>34080.0</c:v>
                </c:pt>
              </c:numCache>
            </c:numRef>
          </c:val>
          <c:smooth val="0"/>
        </c:ser>
        <c:dLbls>
          <c:showLegendKey val="0"/>
          <c:showVal val="0"/>
          <c:showCatName val="0"/>
          <c:showSerName val="0"/>
          <c:showPercent val="0"/>
          <c:showBubbleSize val="0"/>
        </c:dLbls>
        <c:marker val="1"/>
        <c:smooth val="0"/>
        <c:axId val="-924308832"/>
        <c:axId val="-924303952"/>
      </c:lineChart>
      <c:lineChart>
        <c:grouping val="standard"/>
        <c:varyColors val="0"/>
        <c:ser>
          <c:idx val="2"/>
          <c:order val="1"/>
          <c:tx>
            <c:v>Fatality Rate</c:v>
          </c:tx>
          <c:spPr>
            <a:ln w="38100">
              <a:solidFill>
                <a:schemeClr val="accent3">
                  <a:lumMod val="75000"/>
                </a:schemeClr>
              </a:solidFill>
            </a:ln>
          </c:spPr>
          <c:marker>
            <c:symbol val="none"/>
          </c:marker>
          <c:val>
            <c:numRef>
              <c:f>Sheet1!$D$3:$D$116</c:f>
              <c:numCache>
                <c:formatCode>General</c:formatCode>
                <c:ptCount val="114"/>
                <c:pt idx="22">
                  <c:v>24.09</c:v>
                </c:pt>
                <c:pt idx="23">
                  <c:v>21.95</c:v>
                </c:pt>
                <c:pt idx="24">
                  <c:v>21.03</c:v>
                </c:pt>
                <c:pt idx="25">
                  <c:v>17.55</c:v>
                </c:pt>
                <c:pt idx="26">
                  <c:v>16.98</c:v>
                </c:pt>
                <c:pt idx="27">
                  <c:v>15.77</c:v>
                </c:pt>
                <c:pt idx="28">
                  <c:v>15.44</c:v>
                </c:pt>
                <c:pt idx="29">
                  <c:v>15.36</c:v>
                </c:pt>
                <c:pt idx="30">
                  <c:v>14.97</c:v>
                </c:pt>
                <c:pt idx="31">
                  <c:v>15.12</c:v>
                </c:pt>
                <c:pt idx="32">
                  <c:v>14.79</c:v>
                </c:pt>
                <c:pt idx="33">
                  <c:v>13.95</c:v>
                </c:pt>
                <c:pt idx="34">
                  <c:v>14.83</c:v>
                </c:pt>
                <c:pt idx="35">
                  <c:v>15.88</c:v>
                </c:pt>
                <c:pt idx="36">
                  <c:v>15.09</c:v>
                </c:pt>
                <c:pt idx="37">
                  <c:v>14.33</c:v>
                </c:pt>
                <c:pt idx="38">
                  <c:v>14.0</c:v>
                </c:pt>
                <c:pt idx="39">
                  <c:v>11.46</c:v>
                </c:pt>
                <c:pt idx="40">
                  <c:v>10.83</c:v>
                </c:pt>
                <c:pt idx="41">
                  <c:v>10.89</c:v>
                </c:pt>
                <c:pt idx="42">
                  <c:v>11.43</c:v>
                </c:pt>
                <c:pt idx="43">
                  <c:v>10.07</c:v>
                </c:pt>
                <c:pt idx="44">
                  <c:v>10.92</c:v>
                </c:pt>
                <c:pt idx="45">
                  <c:v>10.89</c:v>
                </c:pt>
                <c:pt idx="46">
                  <c:v>10.71</c:v>
                </c:pt>
                <c:pt idx="47">
                  <c:v>9.35</c:v>
                </c:pt>
                <c:pt idx="48">
                  <c:v>8.41</c:v>
                </c:pt>
                <c:pt idx="49">
                  <c:v>7.73</c:v>
                </c:pt>
                <c:pt idx="50">
                  <c:v>7.13</c:v>
                </c:pt>
                <c:pt idx="51">
                  <c:v>7.24</c:v>
                </c:pt>
                <c:pt idx="52">
                  <c:v>7.189999999999999</c:v>
                </c:pt>
                <c:pt idx="53">
                  <c:v>7.03</c:v>
                </c:pt>
                <c:pt idx="54">
                  <c:v>6.649999999999998</c:v>
                </c:pt>
                <c:pt idx="55">
                  <c:v>6.03</c:v>
                </c:pt>
                <c:pt idx="56">
                  <c:v>6.06</c:v>
                </c:pt>
                <c:pt idx="57">
                  <c:v>6.05</c:v>
                </c:pt>
                <c:pt idx="58">
                  <c:v>5.71</c:v>
                </c:pt>
                <c:pt idx="59">
                  <c:v>5.319999999999998</c:v>
                </c:pt>
                <c:pt idx="60">
                  <c:v>5.17</c:v>
                </c:pt>
                <c:pt idx="61">
                  <c:v>5.06</c:v>
                </c:pt>
                <c:pt idx="62">
                  <c:v>4.92</c:v>
                </c:pt>
                <c:pt idx="63">
                  <c:v>5.08</c:v>
                </c:pt>
                <c:pt idx="64">
                  <c:v>5.18</c:v>
                </c:pt>
                <c:pt idx="65">
                  <c:v>5.39</c:v>
                </c:pt>
                <c:pt idx="66">
                  <c:v>5.3</c:v>
                </c:pt>
                <c:pt idx="67">
                  <c:v>5.5</c:v>
                </c:pt>
                <c:pt idx="68">
                  <c:v>5.26</c:v>
                </c:pt>
                <c:pt idx="69">
                  <c:v>5.189999999999999</c:v>
                </c:pt>
                <c:pt idx="70">
                  <c:v>5.04</c:v>
                </c:pt>
                <c:pt idx="71">
                  <c:v>4.74</c:v>
                </c:pt>
                <c:pt idx="72">
                  <c:v>4.46</c:v>
                </c:pt>
                <c:pt idx="73">
                  <c:v>4.33</c:v>
                </c:pt>
                <c:pt idx="74">
                  <c:v>4.119999999999997</c:v>
                </c:pt>
                <c:pt idx="75">
                  <c:v>3.53</c:v>
                </c:pt>
                <c:pt idx="76">
                  <c:v>3.35</c:v>
                </c:pt>
                <c:pt idx="77">
                  <c:v>3.25</c:v>
                </c:pt>
                <c:pt idx="78">
                  <c:v>3.26</c:v>
                </c:pt>
                <c:pt idx="79">
                  <c:v>3.26</c:v>
                </c:pt>
                <c:pt idx="80">
                  <c:v>3.34</c:v>
                </c:pt>
                <c:pt idx="81">
                  <c:v>3.35</c:v>
                </c:pt>
                <c:pt idx="82">
                  <c:v>3.18</c:v>
                </c:pt>
                <c:pt idx="83">
                  <c:v>2.76</c:v>
                </c:pt>
                <c:pt idx="84">
                  <c:v>2.58</c:v>
                </c:pt>
                <c:pt idx="85">
                  <c:v>2.57</c:v>
                </c:pt>
                <c:pt idx="86">
                  <c:v>2.47</c:v>
                </c:pt>
                <c:pt idx="87">
                  <c:v>2.51</c:v>
                </c:pt>
                <c:pt idx="88">
                  <c:v>2.42</c:v>
                </c:pt>
                <c:pt idx="89">
                  <c:v>2.319999999999998</c:v>
                </c:pt>
                <c:pt idx="90">
                  <c:v>2.17</c:v>
                </c:pt>
                <c:pt idx="91">
                  <c:v>2.08</c:v>
                </c:pt>
                <c:pt idx="92">
                  <c:v>1.91</c:v>
                </c:pt>
                <c:pt idx="93">
                  <c:v>1.75</c:v>
                </c:pt>
                <c:pt idx="94">
                  <c:v>1.75</c:v>
                </c:pt>
                <c:pt idx="95">
                  <c:v>1.73</c:v>
                </c:pt>
                <c:pt idx="96">
                  <c:v>1.73</c:v>
                </c:pt>
                <c:pt idx="97">
                  <c:v>1.69</c:v>
                </c:pt>
                <c:pt idx="98">
                  <c:v>1.64</c:v>
                </c:pt>
                <c:pt idx="99">
                  <c:v>1.58</c:v>
                </c:pt>
                <c:pt idx="100">
                  <c:v>1.55</c:v>
                </c:pt>
                <c:pt idx="101">
                  <c:v>1.53</c:v>
                </c:pt>
                <c:pt idx="102">
                  <c:v>1.51</c:v>
                </c:pt>
                <c:pt idx="103">
                  <c:v>1.51</c:v>
                </c:pt>
                <c:pt idx="104">
                  <c:v>1.48</c:v>
                </c:pt>
                <c:pt idx="105">
                  <c:v>1.44</c:v>
                </c:pt>
                <c:pt idx="106">
                  <c:v>1.46</c:v>
                </c:pt>
                <c:pt idx="107">
                  <c:v>1.42</c:v>
                </c:pt>
                <c:pt idx="108">
                  <c:v>1.36</c:v>
                </c:pt>
                <c:pt idx="109">
                  <c:v>1.26</c:v>
                </c:pt>
                <c:pt idx="110">
                  <c:v>1.15</c:v>
                </c:pt>
                <c:pt idx="111">
                  <c:v>1.11</c:v>
                </c:pt>
                <c:pt idx="112">
                  <c:v>1.1</c:v>
                </c:pt>
                <c:pt idx="113">
                  <c:v>1.16</c:v>
                </c:pt>
              </c:numCache>
            </c:numRef>
          </c:val>
          <c:smooth val="0"/>
        </c:ser>
        <c:dLbls>
          <c:showLegendKey val="0"/>
          <c:showVal val="0"/>
          <c:showCatName val="0"/>
          <c:showSerName val="0"/>
          <c:showPercent val="0"/>
          <c:showBubbleSize val="0"/>
        </c:dLbls>
        <c:marker val="1"/>
        <c:smooth val="0"/>
        <c:axId val="-924077280"/>
        <c:axId val="-924297664"/>
      </c:lineChart>
      <c:catAx>
        <c:axId val="-924308832"/>
        <c:scaling>
          <c:orientation val="minMax"/>
        </c:scaling>
        <c:delete val="0"/>
        <c:axPos val="b"/>
        <c:numFmt formatCode="0" sourceLinked="0"/>
        <c:majorTickMark val="out"/>
        <c:minorTickMark val="none"/>
        <c:tickLblPos val="nextTo"/>
        <c:txPr>
          <a:bodyPr rot="-5400000" vert="horz"/>
          <a:lstStyle/>
          <a:p>
            <a:pPr>
              <a:defRPr sz="600"/>
            </a:pPr>
            <a:endParaRPr lang="en-US"/>
          </a:p>
        </c:txPr>
        <c:crossAx val="-924303952"/>
        <c:crosses val="autoZero"/>
        <c:auto val="1"/>
        <c:lblAlgn val="ctr"/>
        <c:lblOffset val="100"/>
        <c:tickLblSkip val="10"/>
        <c:noMultiLvlLbl val="0"/>
      </c:catAx>
      <c:valAx>
        <c:axId val="-924303952"/>
        <c:scaling>
          <c:orientation val="minMax"/>
        </c:scaling>
        <c:delete val="0"/>
        <c:axPos val="l"/>
        <c:majorGridlines/>
        <c:title>
          <c:tx>
            <c:rich>
              <a:bodyPr rot="-5400000" vert="horz"/>
              <a:lstStyle/>
              <a:p>
                <a:pPr>
                  <a:defRPr sz="800">
                    <a:latin typeface="Arial"/>
                    <a:cs typeface="Arial"/>
                  </a:defRPr>
                </a:pPr>
                <a:r>
                  <a:rPr lang="en-US" sz="800">
                    <a:latin typeface="Arial"/>
                    <a:cs typeface="Arial"/>
                  </a:rPr>
                  <a:t>Fatalities</a:t>
                </a:r>
              </a:p>
            </c:rich>
          </c:tx>
          <c:layout>
            <c:manualLayout>
              <c:xMode val="edge"/>
              <c:yMode val="edge"/>
              <c:x val="0.020372019322579"/>
              <c:y val="0.294553342746506"/>
            </c:manualLayout>
          </c:layout>
          <c:overlay val="0"/>
        </c:title>
        <c:numFmt formatCode="#,##0" sourceLinked="0"/>
        <c:majorTickMark val="out"/>
        <c:minorTickMark val="none"/>
        <c:tickLblPos val="nextTo"/>
        <c:txPr>
          <a:bodyPr/>
          <a:lstStyle/>
          <a:p>
            <a:pPr>
              <a:defRPr sz="600"/>
            </a:pPr>
            <a:endParaRPr lang="en-US"/>
          </a:p>
        </c:txPr>
        <c:crossAx val="-924308832"/>
        <c:crossesAt val="1.0"/>
        <c:crossBetween val="between"/>
      </c:valAx>
      <c:valAx>
        <c:axId val="-924297664"/>
        <c:scaling>
          <c:orientation val="minMax"/>
        </c:scaling>
        <c:delete val="0"/>
        <c:axPos val="r"/>
        <c:title>
          <c:tx>
            <c:rich>
              <a:bodyPr rot="-5400000" vert="horz"/>
              <a:lstStyle/>
              <a:p>
                <a:pPr>
                  <a:defRPr sz="700">
                    <a:latin typeface="Arial"/>
                    <a:cs typeface="Arial"/>
                  </a:defRPr>
                </a:pPr>
                <a:r>
                  <a:rPr lang="en-US" sz="700">
                    <a:latin typeface="Arial"/>
                    <a:cs typeface="Arial"/>
                  </a:rPr>
                  <a:t>Fatalties Per 100 Million Vehicle Miles Traveled</a:t>
                </a:r>
              </a:p>
            </c:rich>
          </c:tx>
          <c:overlay val="0"/>
        </c:title>
        <c:numFmt formatCode="General" sourceLinked="1"/>
        <c:majorTickMark val="out"/>
        <c:minorTickMark val="none"/>
        <c:tickLblPos val="nextTo"/>
        <c:txPr>
          <a:bodyPr/>
          <a:lstStyle/>
          <a:p>
            <a:pPr>
              <a:defRPr sz="600"/>
            </a:pPr>
            <a:endParaRPr lang="en-US"/>
          </a:p>
        </c:txPr>
        <c:crossAx val="-924077280"/>
        <c:crosses val="max"/>
        <c:crossBetween val="between"/>
      </c:valAx>
      <c:catAx>
        <c:axId val="-924077280"/>
        <c:scaling>
          <c:orientation val="minMax"/>
        </c:scaling>
        <c:delete val="1"/>
        <c:axPos val="b"/>
        <c:majorTickMark val="out"/>
        <c:minorTickMark val="none"/>
        <c:tickLblPos val="nextTo"/>
        <c:crossAx val="-924297664"/>
        <c:crosses val="autoZero"/>
        <c:auto val="1"/>
        <c:lblAlgn val="ctr"/>
        <c:lblOffset val="100"/>
        <c:noMultiLvlLbl val="0"/>
      </c:cat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B8D4BC-ACC3-2743-BC9A-B905DDDC670F}" type="datetimeFigureOut">
              <a:rPr lang="en-US" smtClean="0"/>
              <a:t>11/10/17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98B94A-480D-434D-ACE7-0BF8A20D7E9B}" type="slidenum">
              <a:rPr lang="en-US" smtClean="0"/>
              <a:t>‹#›</a:t>
            </a:fld>
            <a:endParaRPr lang="en-US"/>
          </a:p>
        </p:txBody>
      </p:sp>
    </p:spTree>
    <p:extLst>
      <p:ext uri="{BB962C8B-B14F-4D97-AF65-F5344CB8AC3E}">
        <p14:creationId xmlns:p14="http://schemas.microsoft.com/office/powerpoint/2010/main" val="8764984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yourself]</a:t>
            </a:r>
          </a:p>
          <a:p>
            <a:endParaRPr lang="en-US" baseline="0" dirty="0" smtClean="0"/>
          </a:p>
          <a:p>
            <a:r>
              <a:rPr lang="en-US" sz="900" kern="1200" dirty="0" smtClean="0">
                <a:solidFill>
                  <a:schemeClr val="tx1"/>
                </a:solidFill>
                <a:effectLst/>
                <a:latin typeface="+mn-lt"/>
                <a:ea typeface="+mn-ea"/>
                <a:cs typeface="+mn-cs"/>
              </a:rPr>
              <a:t>Every year, traffic crashes claim around 35,000 of our nation’s adults, teenagers, and children. Each is a tragic loss to a family.</a:t>
            </a:r>
          </a:p>
          <a:p>
            <a:r>
              <a:rPr lang="en-US" sz="900" kern="1200" dirty="0" smtClean="0">
                <a:solidFill>
                  <a:schemeClr val="tx1"/>
                </a:solidFill>
                <a:effectLst/>
                <a:latin typeface="+mn-lt"/>
                <a:ea typeface="+mn-ea"/>
                <a:cs typeface="+mn-cs"/>
              </a:rPr>
              <a:t>To put that into perspective, that’s a jetliner carrying 90 people crashing every day of the year. </a:t>
            </a:r>
          </a:p>
          <a:p>
            <a:r>
              <a:rPr lang="en-US" sz="900" kern="1200" dirty="0" smtClean="0">
                <a:solidFill>
                  <a:schemeClr val="tx1"/>
                </a:solidFill>
                <a:effectLst/>
                <a:latin typeface="+mn-lt"/>
                <a:ea typeface="+mn-ea"/>
                <a:cs typeface="+mn-cs"/>
              </a:rPr>
              <a:t>Traffic crashes also caused 2.44 million injuries (nearly </a:t>
            </a:r>
            <a:r>
              <a:rPr lang="en-US" sz="900" kern="1200" baseline="0" dirty="0" smtClean="0">
                <a:solidFill>
                  <a:schemeClr val="tx1"/>
                </a:solidFill>
                <a:effectLst/>
                <a:latin typeface="+mn-lt"/>
                <a:ea typeface="+mn-ea"/>
                <a:cs typeface="+mn-cs"/>
              </a:rPr>
              <a:t>five </a:t>
            </a:r>
            <a:r>
              <a:rPr lang="en-US" sz="900" kern="1200" dirty="0" smtClean="0">
                <a:solidFill>
                  <a:schemeClr val="tx1"/>
                </a:solidFill>
                <a:effectLst/>
                <a:latin typeface="+mn-lt"/>
                <a:ea typeface="+mn-ea"/>
                <a:cs typeface="+mn-cs"/>
              </a:rPr>
              <a:t>each minute) in 2015. Many of the injuries were so serious that the abilities and lives of the victims were permanently changed.</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And it is not only these victims that were directly impacted; those close to them suffer too. Nearly half of all Americans have been involved in a serious crash or had a friend or relative seriously injured or killed in a crash.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The bottom line is simple: these statistics translate into massive human grief and suffering. They are proof that a strong Toward Zero Deaths program is needed in America, and needed now.</a:t>
            </a:r>
          </a:p>
        </p:txBody>
      </p:sp>
      <p:sp>
        <p:nvSpPr>
          <p:cNvPr id="4" name="Slide Number Placeholder 3"/>
          <p:cNvSpPr>
            <a:spLocks noGrp="1"/>
          </p:cNvSpPr>
          <p:nvPr>
            <p:ph type="sldNum" sz="quarter" idx="10"/>
          </p:nvPr>
        </p:nvSpPr>
        <p:spPr/>
        <p:txBody>
          <a:bodyPr/>
          <a:lstStyle/>
          <a:p>
            <a:fld id="{9D98B94A-480D-434D-ACE7-0BF8A20D7E9B}" type="slidenum">
              <a:rPr lang="en-US" smtClean="0"/>
              <a:t>1</a:t>
            </a:fld>
            <a:endParaRPr lang="en-US"/>
          </a:p>
        </p:txBody>
      </p:sp>
    </p:spTree>
    <p:extLst>
      <p:ext uri="{BB962C8B-B14F-4D97-AF65-F5344CB8AC3E}">
        <p14:creationId xmlns:p14="http://schemas.microsoft.com/office/powerpoint/2010/main" val="11618988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It is the synergy of safety partners working together and identifying ways to build upon current activities and expand efforts in new areas that will have the significant impact on traffic fatalities and serious injuries.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To support widespread, aggressive, and proactive efforts to reduce fatalities and serious injuries we must build a substantial national dialogue on highway safety that expands our interactions beyond our individual traditional circles of partners. The adoption and implementation of TZD by many partners, demonstrating unified commitment, will be a major step in the process of transforming to a traffic safety culture.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next step for highway safety stakeholders is to consider how they fit into efforts to achieve the zero deaths vision and how they can best inject new energy and commitment into both their own efforts and the nationwide initiative.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Again, collaboration is truly integral to the TZD vision, so it is important for organizations adopting the TZD vision to reach out to more stakeholders and enlist them in activities that support the aggressive and proactive approach to reducing fatalities.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 highway system free of fatalities is a challenge that will require time and diligence. But we have more than 34,000 reasons every year to accept this challenge and work together Toward Zero Deaths. </a:t>
            </a:r>
          </a:p>
        </p:txBody>
      </p:sp>
      <p:sp>
        <p:nvSpPr>
          <p:cNvPr id="4" name="Slide Number Placeholder 3"/>
          <p:cNvSpPr>
            <a:spLocks noGrp="1"/>
          </p:cNvSpPr>
          <p:nvPr>
            <p:ph type="sldNum" sz="quarter" idx="10"/>
          </p:nvPr>
        </p:nvSpPr>
        <p:spPr/>
        <p:txBody>
          <a:bodyPr/>
          <a:lstStyle/>
          <a:p>
            <a:fld id="{9D98B94A-480D-434D-ACE7-0BF8A20D7E9B}" type="slidenum">
              <a:rPr lang="en-US" smtClean="0"/>
              <a:t>11</a:t>
            </a:fld>
            <a:endParaRPr lang="en-US"/>
          </a:p>
        </p:txBody>
      </p:sp>
    </p:spTree>
    <p:extLst>
      <p:ext uri="{BB962C8B-B14F-4D97-AF65-F5344CB8AC3E}">
        <p14:creationId xmlns:p14="http://schemas.microsoft.com/office/powerpoint/2010/main" val="689772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mn-lt"/>
                <a:ea typeface="+mn-ea"/>
                <a:cs typeface="+mn-cs"/>
              </a:rPr>
              <a:t>Zero is NOT an impossible goal. But it will take all of us to get there. The sum of all of our efforts is zero.</a:t>
            </a:r>
            <a:endParaRPr lang="en-US" sz="9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D98B94A-480D-434D-ACE7-0BF8A20D7E9B}" type="slidenum">
              <a:rPr lang="en-US" smtClean="0"/>
              <a:t>12</a:t>
            </a:fld>
            <a:endParaRPr lang="en-US"/>
          </a:p>
        </p:txBody>
      </p:sp>
    </p:spTree>
    <p:extLst>
      <p:ext uri="{BB962C8B-B14F-4D97-AF65-F5344CB8AC3E}">
        <p14:creationId xmlns:p14="http://schemas.microsoft.com/office/powerpoint/2010/main" val="8937146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13</a:t>
            </a:fld>
            <a:endParaRPr lang="en-US"/>
          </a:p>
        </p:txBody>
      </p:sp>
    </p:spTree>
    <p:extLst>
      <p:ext uri="{BB962C8B-B14F-4D97-AF65-F5344CB8AC3E}">
        <p14:creationId xmlns:p14="http://schemas.microsoft.com/office/powerpoint/2010/main" val="1134784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14</a:t>
            </a:fld>
            <a:endParaRPr lang="en-US"/>
          </a:p>
        </p:txBody>
      </p:sp>
    </p:spTree>
    <p:extLst>
      <p:ext uri="{BB962C8B-B14F-4D97-AF65-F5344CB8AC3E}">
        <p14:creationId xmlns:p14="http://schemas.microsoft.com/office/powerpoint/2010/main" val="230841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15</a:t>
            </a:fld>
            <a:endParaRPr lang="en-US"/>
          </a:p>
        </p:txBody>
      </p:sp>
    </p:spTree>
    <p:extLst>
      <p:ext uri="{BB962C8B-B14F-4D97-AF65-F5344CB8AC3E}">
        <p14:creationId xmlns:p14="http://schemas.microsoft.com/office/powerpoint/2010/main" val="292111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16</a:t>
            </a:fld>
            <a:endParaRPr lang="en-US"/>
          </a:p>
        </p:txBody>
      </p:sp>
    </p:spTree>
    <p:extLst>
      <p:ext uri="{BB962C8B-B14F-4D97-AF65-F5344CB8AC3E}">
        <p14:creationId xmlns:p14="http://schemas.microsoft.com/office/powerpoint/2010/main" val="426810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17</a:t>
            </a:fld>
            <a:endParaRPr lang="en-US"/>
          </a:p>
        </p:txBody>
      </p:sp>
    </p:spTree>
    <p:extLst>
      <p:ext uri="{BB962C8B-B14F-4D97-AF65-F5344CB8AC3E}">
        <p14:creationId xmlns:p14="http://schemas.microsoft.com/office/powerpoint/2010/main" val="20603110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mn-lt"/>
                <a:ea typeface="+mn-ea"/>
                <a:cs typeface="+mn-cs"/>
              </a:rPr>
              <a:t>Over the years we’ve made significant progress in fatality reduction, but we need to keep the momentum going. </a:t>
            </a:r>
          </a:p>
          <a:p>
            <a:r>
              <a:rPr lang="en-US" sz="900" kern="1200" dirty="0" smtClean="0">
                <a:solidFill>
                  <a:schemeClr val="tx1"/>
                </a:solidFill>
                <a:effectLst/>
                <a:latin typeface="+mn-lt"/>
                <a:ea typeface="+mn-ea"/>
                <a:cs typeface="+mn-cs"/>
              </a:rPr>
              <a:t>Without a renewed approach, the national toll may continue at its current levels or even trend upward (as it</a:t>
            </a:r>
            <a:r>
              <a:rPr lang="en-US" sz="900" kern="1200" baseline="0" dirty="0" smtClean="0">
                <a:solidFill>
                  <a:schemeClr val="tx1"/>
                </a:solidFill>
                <a:effectLst/>
                <a:latin typeface="+mn-lt"/>
                <a:ea typeface="+mn-ea"/>
                <a:cs typeface="+mn-cs"/>
              </a:rPr>
              <a:t> has in 2015 and 2016)</a:t>
            </a:r>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Now is the time for our nation to band together and set an aggressive, zero-based goal. </a:t>
            </a:r>
          </a:p>
          <a:p>
            <a:r>
              <a:rPr lang="en-US" sz="900" kern="1200" dirty="0" smtClean="0">
                <a:solidFill>
                  <a:schemeClr val="tx1"/>
                </a:solidFill>
                <a:effectLst/>
                <a:latin typeface="+mn-lt"/>
                <a:ea typeface="+mn-ea"/>
                <a:cs typeface="+mn-cs"/>
              </a:rPr>
              <a:t>Everyone already has a goal of zero deaths for their family. It’s time for us to adopt that vision as a nation.</a:t>
            </a:r>
          </a:p>
          <a:p>
            <a:endParaRPr lang="en-US" sz="900" b="0" i="0" kern="1200" dirty="0" smtClean="0">
              <a:solidFill>
                <a:schemeClr val="tx1"/>
              </a:solidFill>
              <a:effectLst/>
              <a:latin typeface="+mn-lt"/>
              <a:ea typeface="+mn-ea"/>
              <a:cs typeface="+mn-cs"/>
            </a:endParaRPr>
          </a:p>
          <a:p>
            <a:r>
              <a:rPr lang="en-US" sz="900" b="0" i="0" kern="1200" dirty="0" smtClean="0">
                <a:solidFill>
                  <a:schemeClr val="tx1"/>
                </a:solidFill>
                <a:effectLst/>
                <a:latin typeface="+mn-lt"/>
                <a:ea typeface="+mn-ea"/>
                <a:cs typeface="+mn-cs"/>
              </a:rPr>
              <a:t>Toward Zero Deaths is the United States’ highway safety vision. It is the only acceptable target for our nation, our families and us as individuals.</a:t>
            </a:r>
          </a:p>
          <a:p>
            <a:r>
              <a:rPr lang="en-US" sz="900" b="0" i="0" kern="1200" dirty="0" smtClean="0">
                <a:solidFill>
                  <a:schemeClr val="tx1"/>
                </a:solidFill>
                <a:effectLst/>
                <a:latin typeface="+mn-lt"/>
                <a:ea typeface="+mn-ea"/>
                <a:cs typeface="+mn-cs"/>
              </a:rPr>
              <a:t>Led by the TZD Steering Committee, Toward Zero Deaths provides a platform of consistency for state agencies, private industry, national organizations and others to develop safety plans that prioritize traffic safety culture and promote the national TZD vision.</a:t>
            </a:r>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3</a:t>
            </a:fld>
            <a:endParaRPr lang="en-US"/>
          </a:p>
        </p:txBody>
      </p:sp>
    </p:spTree>
    <p:extLst>
      <p:ext uri="{BB962C8B-B14F-4D97-AF65-F5344CB8AC3E}">
        <p14:creationId xmlns:p14="http://schemas.microsoft.com/office/powerpoint/2010/main" val="15173903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900" kern="1200" dirty="0" smtClean="0">
                <a:solidFill>
                  <a:schemeClr val="tx1"/>
                </a:solidFill>
                <a:effectLst/>
                <a:latin typeface="+mn-lt"/>
                <a:ea typeface="+mn-ea"/>
                <a:cs typeface="+mn-cs"/>
              </a:rPr>
              <a:t>Toward Zero Deaths: A National Strategy on Highway Safety is our nation’s zero-based traffic safety vision document.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The National Strategy provides a single vision for safety stakeholders nationwide. It's a vision to drive individual and collaborative efforts. The vision is a highway system free of fatalities. That means changing the nation’s culture until even one traffic-related death is unacceptable.</a:t>
            </a:r>
          </a:p>
          <a:p>
            <a:endParaRPr lang="en-US" sz="9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tx1"/>
                </a:solidFill>
                <a:effectLst/>
                <a:latin typeface="+mn-lt"/>
                <a:ea typeface="+mn-ea"/>
                <a:cs typeface="+mn-cs"/>
              </a:rPr>
              <a:t>You can download the National Strategy document from</a:t>
            </a:r>
            <a:r>
              <a:rPr lang="en-US" sz="900" kern="1200" baseline="0" dirty="0" smtClean="0">
                <a:solidFill>
                  <a:schemeClr val="tx1"/>
                </a:solidFill>
                <a:effectLst/>
                <a:latin typeface="+mn-lt"/>
                <a:ea typeface="+mn-ea"/>
                <a:cs typeface="+mn-cs"/>
              </a:rPr>
              <a:t> the TZD website</a:t>
            </a:r>
            <a:r>
              <a:rPr lang="en-US" sz="900" kern="1200" dirty="0" smtClean="0">
                <a:solidFill>
                  <a:schemeClr val="tx1"/>
                </a:solidFill>
                <a:effectLst/>
                <a:latin typeface="+mn-lt"/>
                <a:ea typeface="+mn-ea"/>
                <a:cs typeface="+mn-cs"/>
              </a:rPr>
              <a:t>.</a:t>
            </a:r>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4</a:t>
            </a:fld>
            <a:endParaRPr lang="en-US"/>
          </a:p>
        </p:txBody>
      </p:sp>
    </p:spTree>
    <p:extLst>
      <p:ext uri="{BB962C8B-B14F-4D97-AF65-F5344CB8AC3E}">
        <p14:creationId xmlns:p14="http://schemas.microsoft.com/office/powerpoint/2010/main" val="117401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900" kern="1200" dirty="0" smtClean="0">
                <a:solidFill>
                  <a:schemeClr val="tx1"/>
                </a:solidFill>
                <a:effectLst/>
                <a:latin typeface="+mn-lt"/>
                <a:ea typeface="+mn-ea"/>
                <a:cs typeface="+mn-cs"/>
              </a:rPr>
              <a:t>A broad base of stakeholders developed the National Strategy. </a:t>
            </a:r>
          </a:p>
          <a:p>
            <a:pPr lvl="0"/>
            <a:endParaRPr lang="en-US" sz="900" kern="1200" dirty="0" smtClean="0">
              <a:solidFill>
                <a:schemeClr val="tx1"/>
              </a:solidFill>
              <a:effectLst/>
              <a:latin typeface="+mn-lt"/>
              <a:ea typeface="+mn-ea"/>
              <a:cs typeface="+mn-cs"/>
            </a:endParaRPr>
          </a:p>
          <a:p>
            <a:pPr lvl="0"/>
            <a:r>
              <a:rPr lang="en-US" sz="900" kern="1200" dirty="0" smtClean="0">
                <a:solidFill>
                  <a:schemeClr val="tx1"/>
                </a:solidFill>
                <a:effectLst/>
                <a:latin typeface="+mn-lt"/>
                <a:ea typeface="+mn-ea"/>
                <a:cs typeface="+mn-cs"/>
              </a:rPr>
              <a:t>These stakeholders represent wide-ranging interests, including public education, medical services, transportation, law enforcement and business. </a:t>
            </a:r>
          </a:p>
          <a:p>
            <a:pPr lvl="0"/>
            <a:endParaRPr lang="en-US" sz="900" kern="1200" dirty="0" smtClean="0">
              <a:solidFill>
                <a:schemeClr val="tx1"/>
              </a:solidFill>
              <a:effectLst/>
              <a:latin typeface="+mn-lt"/>
              <a:ea typeface="+mn-ea"/>
              <a:cs typeface="+mn-cs"/>
            </a:endParaRPr>
          </a:p>
          <a:p>
            <a:pPr lvl="0"/>
            <a:r>
              <a:rPr lang="en-US" sz="900" kern="1200" dirty="0" smtClean="0">
                <a:solidFill>
                  <a:schemeClr val="tx1"/>
                </a:solidFill>
                <a:effectLst/>
                <a:latin typeface="+mn-lt"/>
                <a:ea typeface="+mn-ea"/>
                <a:cs typeface="+mn-cs"/>
              </a:rPr>
              <a:t>And if we are to succeed in reducing fatalities, it will take the combined effort of everyone.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5</a:t>
            </a:fld>
            <a:endParaRPr lang="en-US"/>
          </a:p>
        </p:txBody>
      </p:sp>
    </p:spTree>
    <p:extLst>
      <p:ext uri="{BB962C8B-B14F-4D97-AF65-F5344CB8AC3E}">
        <p14:creationId xmlns:p14="http://schemas.microsoft.com/office/powerpoint/2010/main" val="18957564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tx1"/>
                </a:solidFill>
                <a:effectLst/>
                <a:latin typeface="+mn-lt"/>
                <a:ea typeface="+mn-ea"/>
                <a:cs typeface="+mn-cs"/>
              </a:rPr>
              <a:t>The TZD National Strategy covers six emphasis areas where safety culture is needed. The emphasis areas involve road users, vehicles and the roadway environment or infrastructure. Each contributes to risk and provides opportunities for mitigating risk. They include factors contributing to a crash or crashes before, during and after crashes. And</a:t>
            </a:r>
            <a:r>
              <a:rPr lang="en-US" sz="900" kern="1200" baseline="0" dirty="0" smtClean="0">
                <a:solidFill>
                  <a:schemeClr val="tx1"/>
                </a:solidFill>
                <a:effectLst/>
                <a:latin typeface="+mn-lt"/>
                <a:ea typeface="+mn-ea"/>
                <a:cs typeface="+mn-cs"/>
              </a:rPr>
              <a:t> t</a:t>
            </a:r>
            <a:r>
              <a:rPr lang="en-US" sz="900" kern="1200" dirty="0" smtClean="0">
                <a:solidFill>
                  <a:schemeClr val="tx1"/>
                </a:solidFill>
                <a:effectLst/>
                <a:latin typeface="+mn-lt"/>
                <a:ea typeface="+mn-ea"/>
                <a:cs typeface="+mn-cs"/>
              </a:rPr>
              <a:t>he National Strategy outlines ideas for short-, mid- and long-term improvements in each emphasis area.</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The six areas are:</a:t>
            </a:r>
          </a:p>
          <a:p>
            <a:r>
              <a:rPr lang="en-US" sz="900" kern="1200" dirty="0" smtClean="0">
                <a:solidFill>
                  <a:schemeClr val="tx1"/>
                </a:solidFill>
                <a:effectLst/>
                <a:latin typeface="+mn-lt"/>
                <a:ea typeface="+mn-ea"/>
                <a:cs typeface="+mn-cs"/>
              </a:rPr>
              <a:t> •  Drivers and passengers</a:t>
            </a:r>
          </a:p>
          <a:p>
            <a:r>
              <a:rPr lang="en-US" sz="900" kern="1200" dirty="0" smtClean="0">
                <a:solidFill>
                  <a:schemeClr val="tx1"/>
                </a:solidFill>
                <a:effectLst/>
                <a:latin typeface="+mn-lt"/>
                <a:ea typeface="+mn-ea"/>
                <a:cs typeface="+mn-cs"/>
              </a:rPr>
              <a:t> •  Vulnerable users</a:t>
            </a:r>
          </a:p>
          <a:p>
            <a:r>
              <a:rPr lang="en-US" sz="900" kern="1200" dirty="0" smtClean="0">
                <a:solidFill>
                  <a:schemeClr val="tx1"/>
                </a:solidFill>
                <a:effectLst/>
                <a:latin typeface="+mn-lt"/>
                <a:ea typeface="+mn-ea"/>
                <a:cs typeface="+mn-cs"/>
              </a:rPr>
              <a:t> •  Vehicles</a:t>
            </a:r>
          </a:p>
          <a:p>
            <a:r>
              <a:rPr lang="en-US" sz="900" kern="1200" dirty="0" smtClean="0">
                <a:solidFill>
                  <a:schemeClr val="tx1"/>
                </a:solidFill>
                <a:effectLst/>
                <a:latin typeface="+mn-lt"/>
                <a:ea typeface="+mn-ea"/>
                <a:cs typeface="+mn-cs"/>
              </a:rPr>
              <a:t> •  Infrastructure</a:t>
            </a:r>
          </a:p>
          <a:p>
            <a:r>
              <a:rPr lang="en-US" sz="900" kern="1200" dirty="0" smtClean="0">
                <a:solidFill>
                  <a:schemeClr val="tx1"/>
                </a:solidFill>
                <a:effectLst/>
                <a:latin typeface="+mn-lt"/>
                <a:ea typeface="+mn-ea"/>
                <a:cs typeface="+mn-cs"/>
              </a:rPr>
              <a:t> •  Emergency medical services (EMS)</a:t>
            </a:r>
          </a:p>
          <a:p>
            <a:r>
              <a:rPr lang="en-US" sz="900" kern="1200" dirty="0" smtClean="0">
                <a:solidFill>
                  <a:schemeClr val="tx1"/>
                </a:solidFill>
                <a:effectLst/>
                <a:latin typeface="+mn-lt"/>
                <a:ea typeface="+mn-ea"/>
                <a:cs typeface="+mn-cs"/>
              </a:rPr>
              <a:t> •  Safety management and data processes</a:t>
            </a:r>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6</a:t>
            </a:fld>
            <a:endParaRPr lang="en-US"/>
          </a:p>
        </p:txBody>
      </p:sp>
    </p:spTree>
    <p:extLst>
      <p:ext uri="{BB962C8B-B14F-4D97-AF65-F5344CB8AC3E}">
        <p14:creationId xmlns:p14="http://schemas.microsoft.com/office/powerpoint/2010/main" val="1910444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mn-lt"/>
                <a:ea typeface="+mn-ea"/>
                <a:cs typeface="+mn-cs"/>
              </a:rPr>
              <a:t> To make progress toward a zero-based goal, we as an American culture need to change our attitudes about highway safety. We refer to this as </a:t>
            </a:r>
            <a:r>
              <a:rPr lang="en-US" sz="900" i="1" kern="1200" dirty="0" smtClean="0">
                <a:solidFill>
                  <a:schemeClr val="tx1"/>
                </a:solidFill>
                <a:effectLst/>
                <a:latin typeface="+mn-lt"/>
                <a:ea typeface="+mn-ea"/>
                <a:cs typeface="+mn-cs"/>
              </a:rPr>
              <a:t>safety culture. </a:t>
            </a:r>
            <a:endParaRPr lang="en-US" sz="900" kern="1200" dirty="0" smtClean="0">
              <a:solidFill>
                <a:schemeClr val="tx1"/>
              </a:solidFill>
              <a:effectLst/>
              <a:latin typeface="+mn-lt"/>
              <a:ea typeface="+mn-ea"/>
              <a:cs typeface="+mn-cs"/>
            </a:endParaRP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It starts at an individual, personal level, transforming the level of risk individuals are willing to take. Road users need to make safety-driven decisions. We need to explore what influences road users who too often make unsafe decisions, why and how these influences have such an impact.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Positively changing the safety culture among road users means leading them to understand the potential results of their actions or inactions. They need to believe that they must base their decisions primarily on safety.</a:t>
            </a:r>
          </a:p>
          <a:p>
            <a:endParaRPr lang="en-US" sz="900" kern="1200" dirty="0" smtClean="0">
              <a:solidFill>
                <a:schemeClr val="tx1"/>
              </a:solidFill>
              <a:effectLst/>
              <a:latin typeface="+mn-lt"/>
              <a:ea typeface="+mn-ea"/>
              <a:cs typeface="+mn-cs"/>
            </a:endParaRPr>
          </a:p>
          <a:p>
            <a:pPr lvl="0"/>
            <a:r>
              <a:rPr lang="en-US" sz="900" kern="1200" dirty="0" smtClean="0">
                <a:solidFill>
                  <a:schemeClr val="tx1"/>
                </a:solidFill>
                <a:effectLst/>
                <a:latin typeface="+mn-lt"/>
                <a:ea typeface="+mn-ea"/>
                <a:cs typeface="+mn-cs"/>
              </a:rPr>
              <a:t>But safety culture is about more than just individual behavior change. One of the unique things about the TZD National Strategy is that it applies safety culture to decision-making at all levels. It involves safety as a valued factor in every transportation decision, whether personal or organizational.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From a professional or organizational perspective, changing the safety culture would ensure safety impacts are considered during decision making that affects any portion of the roadway transportation network and its operation, as well as how employees within an organization are considering safety in their decisions about using roads. </a:t>
            </a:r>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7</a:t>
            </a:fld>
            <a:endParaRPr lang="en-US"/>
          </a:p>
        </p:txBody>
      </p:sp>
    </p:spTree>
    <p:extLst>
      <p:ext uri="{BB962C8B-B14F-4D97-AF65-F5344CB8AC3E}">
        <p14:creationId xmlns:p14="http://schemas.microsoft.com/office/powerpoint/2010/main" val="3884832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kern="1200" dirty="0" smtClean="0">
                <a:solidFill>
                  <a:schemeClr val="tx1"/>
                </a:solidFill>
                <a:effectLst/>
                <a:latin typeface="+mn-lt"/>
                <a:ea typeface="+mn-ea"/>
                <a:cs typeface="+mn-cs"/>
              </a:rPr>
              <a:t>You</a:t>
            </a:r>
            <a:r>
              <a:rPr lang="en-US" sz="1050" kern="1200" baseline="0" dirty="0" smtClean="0">
                <a:solidFill>
                  <a:schemeClr val="tx1"/>
                </a:solidFill>
                <a:effectLst/>
                <a:latin typeface="+mn-lt"/>
                <a:ea typeface="+mn-ea"/>
                <a:cs typeface="+mn-cs"/>
              </a:rPr>
              <a:t> </a:t>
            </a:r>
            <a:r>
              <a:rPr lang="en-US" sz="1050" kern="1200" dirty="0" smtClean="0">
                <a:solidFill>
                  <a:schemeClr val="tx1"/>
                </a:solidFill>
                <a:effectLst/>
                <a:latin typeface="+mn-lt"/>
                <a:ea typeface="+mn-ea"/>
                <a:cs typeface="+mn-cs"/>
              </a:rPr>
              <a:t>may already have initiatives underway that align with the National Strategy. Often you don’t have to start from scratch.  You can generate support for a TZD program by demonstrating how it fits naturally with work you’re already doing.</a:t>
            </a:r>
            <a:endParaRPr lang="en-US" sz="900" kern="1200" dirty="0" smtClean="0">
              <a:solidFill>
                <a:schemeClr val="tx1"/>
              </a:solidFill>
              <a:effectLst/>
              <a:latin typeface="+mn-lt"/>
              <a:ea typeface="+mn-ea"/>
              <a:cs typeface="+mn-cs"/>
            </a:endParaRPr>
          </a:p>
          <a:p>
            <a:r>
              <a:rPr lang="en-US" sz="1050" kern="1200" dirty="0" smtClean="0">
                <a:solidFill>
                  <a:schemeClr val="tx1"/>
                </a:solidFill>
                <a:effectLst/>
                <a:latin typeface="+mn-lt"/>
                <a:ea typeface="+mn-ea"/>
                <a:cs typeface="+mn-cs"/>
              </a:rPr>
              <a:t> </a:t>
            </a:r>
            <a:endParaRPr lang="en-US" sz="900" kern="1200" dirty="0" smtClean="0">
              <a:solidFill>
                <a:schemeClr val="tx1"/>
              </a:solidFill>
              <a:effectLst/>
              <a:latin typeface="+mn-lt"/>
              <a:ea typeface="+mn-ea"/>
              <a:cs typeface="+mn-cs"/>
            </a:endParaRPr>
          </a:p>
          <a:p>
            <a:r>
              <a:rPr lang="en-US" sz="1050" kern="1200" dirty="0" smtClean="0">
                <a:solidFill>
                  <a:schemeClr val="tx1"/>
                </a:solidFill>
                <a:effectLst/>
                <a:latin typeface="+mn-lt"/>
                <a:ea typeface="+mn-ea"/>
                <a:cs typeface="+mn-cs"/>
              </a:rPr>
              <a:t>It’s important to note that the National Strategy is adaptable to local conditions. TZD offers a vision that unifies our efforts across the country. However, actual implementation should fit local needs, priorities, values and customs.</a:t>
            </a:r>
          </a:p>
          <a:p>
            <a:endParaRPr lang="en-US" sz="1050" kern="1200" dirty="0" smtClean="0">
              <a:solidFill>
                <a:schemeClr val="tx1"/>
              </a:solidFill>
              <a:effectLst/>
              <a:latin typeface="+mn-lt"/>
              <a:ea typeface="+mn-ea"/>
              <a:cs typeface="+mn-cs"/>
            </a:endParaRPr>
          </a:p>
          <a:p>
            <a:r>
              <a:rPr lang="en-US" sz="900" kern="1200" dirty="0" smtClean="0">
                <a:solidFill>
                  <a:schemeClr val="tx1"/>
                </a:solidFill>
                <a:effectLst/>
                <a:latin typeface="+mn-lt"/>
                <a:ea typeface="+mn-ea"/>
                <a:cs typeface="+mn-cs"/>
              </a:rPr>
              <a:t>The National Strategy emphasizes partnership and collaboration. You can’t do it alone. A key step to getting started is to determine who you can collaborate with.  </a:t>
            </a:r>
            <a:endParaRPr lang="en-US" sz="800" kern="1200" dirty="0" smtClean="0">
              <a:solidFill>
                <a:schemeClr val="tx1"/>
              </a:solidFill>
              <a:effectLst/>
              <a:latin typeface="+mn-lt"/>
              <a:ea typeface="+mn-ea"/>
              <a:cs typeface="+mn-cs"/>
            </a:endParaRPr>
          </a:p>
          <a:p>
            <a:r>
              <a:rPr lang="en-US" sz="900" kern="1200" dirty="0" smtClean="0">
                <a:solidFill>
                  <a:schemeClr val="tx1"/>
                </a:solidFill>
                <a:effectLst/>
                <a:latin typeface="+mn-lt"/>
                <a:ea typeface="+mn-ea"/>
                <a:cs typeface="+mn-cs"/>
              </a:rPr>
              <a:t> </a:t>
            </a:r>
            <a:endParaRPr lang="en-US" sz="800" kern="1200" dirty="0" smtClean="0">
              <a:solidFill>
                <a:schemeClr val="tx1"/>
              </a:solidFill>
              <a:effectLst/>
              <a:latin typeface="+mn-lt"/>
              <a:ea typeface="+mn-ea"/>
              <a:cs typeface="+mn-cs"/>
            </a:endParaRPr>
          </a:p>
          <a:p>
            <a:r>
              <a:rPr lang="en-US" sz="900" kern="1200" dirty="0" smtClean="0">
                <a:solidFill>
                  <a:schemeClr val="tx1"/>
                </a:solidFill>
                <a:effectLst/>
                <a:latin typeface="+mn-lt"/>
                <a:ea typeface="+mn-ea"/>
                <a:cs typeface="+mn-cs"/>
              </a:rPr>
              <a:t>Gather a core group of supporters that can act as a spark plug to get the TZD engine running. Identify who your current partners are and who your additional partners should be. </a:t>
            </a:r>
            <a:endParaRPr lang="en-US" sz="800" kern="1200" dirty="0" smtClean="0">
              <a:solidFill>
                <a:schemeClr val="tx1"/>
              </a:solidFill>
              <a:effectLst/>
              <a:latin typeface="+mn-lt"/>
              <a:ea typeface="+mn-ea"/>
              <a:cs typeface="+mn-cs"/>
            </a:endParaRPr>
          </a:p>
          <a:p>
            <a:r>
              <a:rPr lang="en-US" sz="900" kern="1200" dirty="0" smtClean="0">
                <a:solidFill>
                  <a:schemeClr val="tx1"/>
                </a:solidFill>
                <a:effectLst/>
                <a:latin typeface="+mn-lt"/>
                <a:ea typeface="+mn-ea"/>
                <a:cs typeface="+mn-cs"/>
              </a:rPr>
              <a:t> </a:t>
            </a:r>
            <a:endParaRPr lang="en-US" sz="800" kern="1200" dirty="0" smtClean="0">
              <a:solidFill>
                <a:schemeClr val="tx1"/>
              </a:solidFill>
              <a:effectLst/>
              <a:latin typeface="+mn-lt"/>
              <a:ea typeface="+mn-ea"/>
              <a:cs typeface="+mn-cs"/>
            </a:endParaRPr>
          </a:p>
          <a:p>
            <a:r>
              <a:rPr lang="en-US" sz="900" kern="1200" dirty="0" smtClean="0">
                <a:solidFill>
                  <a:schemeClr val="tx1"/>
                </a:solidFill>
                <a:effectLst/>
                <a:latin typeface="+mn-lt"/>
                <a:ea typeface="+mn-ea"/>
                <a:cs typeface="+mn-cs"/>
              </a:rPr>
              <a:t>The greatest benefit will be achieved by reaching across traditional boundaries between organizations. Find new ways for the broader transportation safety community to work together. Be creative -- there may be great partners in your own community that you haven’t even thought of yet. </a:t>
            </a:r>
            <a:endParaRPr lang="en-US" sz="800" kern="1200" dirty="0" smtClean="0">
              <a:solidFill>
                <a:schemeClr val="tx1"/>
              </a:solidFill>
              <a:effectLst/>
              <a:latin typeface="+mn-lt"/>
              <a:ea typeface="+mn-ea"/>
              <a:cs typeface="+mn-cs"/>
            </a:endParaRPr>
          </a:p>
          <a:p>
            <a:endParaRPr lang="en-US" sz="9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8</a:t>
            </a:fld>
            <a:endParaRPr lang="en-US"/>
          </a:p>
        </p:txBody>
      </p:sp>
    </p:spTree>
    <p:extLst>
      <p:ext uri="{BB962C8B-B14F-4D97-AF65-F5344CB8AC3E}">
        <p14:creationId xmlns:p14="http://schemas.microsoft.com/office/powerpoint/2010/main" val="8877126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mn-lt"/>
                <a:ea typeface="+mn-ea"/>
                <a:cs typeface="+mn-cs"/>
              </a:rPr>
              <a:t>TZD offers a growing national network of people and organizations committed to the National Strategy. The TZD organization and the National Strategy document are free resources open to all who are interested. </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We want as many people as possible to support the Toward Zero Deaths vision. However, taking action is vital. We don’t want people to just say they’re supporters of TZD without taking action to make progress toward zero deaths.</a:t>
            </a:r>
          </a:p>
          <a:p>
            <a:r>
              <a:rPr lang="en-US" sz="900" kern="1200" dirty="0" smtClean="0">
                <a:solidFill>
                  <a:schemeClr val="tx1"/>
                </a:solidFill>
                <a:effectLst/>
                <a:latin typeface="+mn-lt"/>
                <a:ea typeface="+mn-ea"/>
                <a:cs typeface="+mn-cs"/>
              </a:rPr>
              <a:t> </a:t>
            </a:r>
          </a:p>
          <a:p>
            <a:r>
              <a:rPr lang="en-US" sz="900" kern="1200" dirty="0" smtClean="0">
                <a:solidFill>
                  <a:schemeClr val="tx1"/>
                </a:solidFill>
                <a:effectLst/>
                <a:latin typeface="+mn-lt"/>
                <a:ea typeface="+mn-ea"/>
                <a:cs typeface="+mn-cs"/>
              </a:rPr>
              <a:t>While you work on adopting the National Strategy, we’re working to create opportunities for knowledge sharing, networking and partnership.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endParaRPr lang="en-US" dirty="0"/>
          </a:p>
        </p:txBody>
      </p:sp>
      <p:sp>
        <p:nvSpPr>
          <p:cNvPr id="4" name="Slide Number Placeholder 3"/>
          <p:cNvSpPr>
            <a:spLocks noGrp="1"/>
          </p:cNvSpPr>
          <p:nvPr>
            <p:ph type="sldNum" sz="quarter" idx="10"/>
          </p:nvPr>
        </p:nvSpPr>
        <p:spPr/>
        <p:txBody>
          <a:bodyPr/>
          <a:lstStyle/>
          <a:p>
            <a:fld id="{9D98B94A-480D-434D-ACE7-0BF8A20D7E9B}" type="slidenum">
              <a:rPr lang="en-US" smtClean="0"/>
              <a:t>9</a:t>
            </a:fld>
            <a:endParaRPr lang="en-US"/>
          </a:p>
        </p:txBody>
      </p:sp>
    </p:spTree>
    <p:extLst>
      <p:ext uri="{BB962C8B-B14F-4D97-AF65-F5344CB8AC3E}">
        <p14:creationId xmlns:p14="http://schemas.microsoft.com/office/powerpoint/2010/main" val="12180666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tx1"/>
                </a:solidFill>
                <a:effectLst/>
                <a:latin typeface="+mn-lt"/>
                <a:ea typeface="+mn-ea"/>
                <a:cs typeface="+mn-cs"/>
              </a:rPr>
              <a:t>Joining the TZD effort is simple.  On the website, you sign up as a champion who will support Toward Zero Deaths and safety culture in your organization.</a:t>
            </a:r>
            <a:r>
              <a:rPr lang="en-US" dirty="0" smtClean="0">
                <a:effectLst/>
              </a:rPr>
              <a:t> </a:t>
            </a:r>
            <a:endParaRPr lang="en-US" sz="9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sz="9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900" kern="1200" dirty="0" smtClean="0">
                <a:solidFill>
                  <a:schemeClr val="tx1"/>
                </a:solidFill>
                <a:effectLst/>
                <a:latin typeface="+mn-lt"/>
                <a:ea typeface="+mn-ea"/>
                <a:cs typeface="+mn-cs"/>
              </a:rPr>
              <a:t>By signing up you’ll have access to the TZD logo,</a:t>
            </a:r>
            <a:r>
              <a:rPr lang="en-US" sz="900" kern="1200" baseline="0" dirty="0" smtClean="0">
                <a:solidFill>
                  <a:schemeClr val="tx1"/>
                </a:solidFill>
                <a:effectLst/>
                <a:latin typeface="+mn-lt"/>
                <a:ea typeface="+mn-ea"/>
                <a:cs typeface="+mn-cs"/>
              </a:rPr>
              <a:t> videos, best practices, fact sheets, editable graphics and more. </a:t>
            </a:r>
            <a:r>
              <a:rPr lang="en-US" sz="900" kern="1200" dirty="0" smtClean="0">
                <a:solidFill>
                  <a:schemeClr val="tx1"/>
                </a:solidFill>
                <a:effectLst/>
                <a:latin typeface="+mn-lt"/>
                <a:ea typeface="+mn-ea"/>
                <a:cs typeface="+mn-cs"/>
              </a:rPr>
              <a:t>You’re invited to use the materials immediately. Guidelines for usage are outlined when you download the file. </a:t>
            </a:r>
            <a:endParaRPr lang="en-US" dirty="0" smtClean="0">
              <a:latin typeface="Arial" pitchFamily="34" charset="0"/>
              <a:ea typeface="ＭＳ Ｐゴシック"/>
            </a:endParaRPr>
          </a:p>
        </p:txBody>
      </p:sp>
      <p:sp>
        <p:nvSpPr>
          <p:cNvPr id="4" name="Slide Number Placeholder 3"/>
          <p:cNvSpPr>
            <a:spLocks noGrp="1"/>
          </p:cNvSpPr>
          <p:nvPr>
            <p:ph type="sldNum" sz="quarter" idx="10"/>
          </p:nvPr>
        </p:nvSpPr>
        <p:spPr/>
        <p:txBody>
          <a:bodyPr/>
          <a:lstStyle/>
          <a:p>
            <a:fld id="{9D98B94A-480D-434D-ACE7-0BF8A20D7E9B}" type="slidenum">
              <a:rPr lang="en-US" smtClean="0"/>
              <a:t>10</a:t>
            </a:fld>
            <a:endParaRPr lang="en-US"/>
          </a:p>
        </p:txBody>
      </p:sp>
    </p:spTree>
    <p:extLst>
      <p:ext uri="{BB962C8B-B14F-4D97-AF65-F5344CB8AC3E}">
        <p14:creationId xmlns:p14="http://schemas.microsoft.com/office/powerpoint/2010/main" val="84243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15.png"/><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17.png"/><Relationship Id="rId1" Type="http://schemas.openxmlformats.org/officeDocument/2006/relationships/slideMaster" Target="../slideMasters/slideMaster1.xml"/><Relationship Id="rId2"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19.png"/><Relationship Id="rId1" Type="http://schemas.openxmlformats.org/officeDocument/2006/relationships/slideMaster" Target="../slideMasters/slideMaster1.xml"/><Relationship Id="rId2" Type="http://schemas.openxmlformats.org/officeDocument/2006/relationships/image" Target="../media/image18.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21.png"/><Relationship Id="rId1" Type="http://schemas.openxmlformats.org/officeDocument/2006/relationships/slideMaster" Target="../slideMasters/slideMaster1.xml"/><Relationship Id="rId2" Type="http://schemas.openxmlformats.org/officeDocument/2006/relationships/image" Target="../media/image2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 Id="rId3" Type="http://schemas.openxmlformats.org/officeDocument/2006/relationships/image" Target="../media/image5.emf"/></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7.emf"/></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 Id="rId3" Type="http://schemas.openxmlformats.org/officeDocument/2006/relationships/image" Target="../media/image7.e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 Id="rId3" Type="http://schemas.openxmlformats.org/officeDocument/2006/relationships/image" Target="../media/image7.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eg"/><Relationship Id="rId3" Type="http://schemas.openxmlformats.org/officeDocument/2006/relationships/image" Target="../media/image7.emf"/></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 Id="rId3" Type="http://schemas.openxmlformats.org/officeDocument/2006/relationships/image" Target="../media/image7.em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emf"/><Relationship Id="rId4" Type="http://schemas.openxmlformats.org/officeDocument/2006/relationships/image" Target="../media/image13.png"/><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2223" cy="5143500"/>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2"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2327" y="327956"/>
            <a:ext cx="8539346" cy="4403067"/>
          </a:xfrm>
          <a:prstGeom prst="rect">
            <a:avLst/>
          </a:prstGeom>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8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2"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84647" y="140076"/>
            <a:ext cx="9313294" cy="4843374"/>
          </a:xfrm>
          <a:prstGeom prst="rect">
            <a:avLst/>
          </a:prstGeom>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2"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pic>
        <p:nvPicPr>
          <p:cNvPr id="5" name="Picture 4"/>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02327" y="349472"/>
            <a:ext cx="8539346" cy="4403067"/>
          </a:xfrm>
          <a:prstGeom prst="rect">
            <a:avLst/>
          </a:prstGeom>
        </p:spPr>
      </p:pic>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0_Graphic">
    <p:spTree>
      <p:nvGrpSpPr>
        <p:cNvPr id="1" name=""/>
        <p:cNvGrpSpPr/>
        <p:nvPr/>
      </p:nvGrpSpPr>
      <p:grpSpPr>
        <a:xfrm>
          <a:off x="0" y="0"/>
          <a:ext cx="0" cy="0"/>
          <a:chOff x="0" y="0"/>
          <a:chExt cx="0" cy="0"/>
        </a:xfrm>
      </p:grpSpPr>
      <p:sp>
        <p:nvSpPr>
          <p:cNvPr id="2" name="Rectangle 1"/>
          <p:cNvSpPr/>
          <p:nvPr userDrawn="1"/>
        </p:nvSpPr>
        <p:spPr>
          <a:xfrm>
            <a:off x="0" y="0"/>
            <a:ext cx="9143999" cy="51435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pic>
        <p:nvPicPr>
          <p:cNvPr id="4" name="Picture 3"/>
          <p:cNvPicPr>
            <a:picLocks noChangeAspect="1"/>
          </p:cNvPicPr>
          <p:nvPr userDrawn="1"/>
        </p:nvPicPr>
        <p:blipFill>
          <a:blip r:embed="rId2" cstate="screen">
            <a:alphaModFix amt="84000"/>
            <a:extLst>
              <a:ext uri="{28A0092B-C50C-407E-A947-70E740481C1C}">
                <a14:useLocalDpi xmlns:a14="http://schemas.microsoft.com/office/drawing/2010/main"/>
              </a:ext>
            </a:extLst>
          </a:blip>
          <a:stretch>
            <a:fillRect/>
          </a:stretch>
        </p:blipFill>
        <p:spPr>
          <a:xfrm>
            <a:off x="1777" y="0"/>
            <a:ext cx="9142222"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pic>
        <p:nvPicPr>
          <p:cNvPr id="7" name="Picture 6"/>
          <p:cNvPicPr>
            <a:picLocks noChangeAspect="1"/>
          </p:cNvPicPr>
          <p:nvPr userDrawn="1"/>
        </p:nvPicPr>
        <p:blipFill>
          <a:blip r:embed="rId4" cstate="screen">
            <a:alphaModFix/>
            <a:extLst>
              <a:ext uri="{28A0092B-C50C-407E-A947-70E740481C1C}">
                <a14:useLocalDpi xmlns:a14="http://schemas.microsoft.com/office/drawing/2010/main"/>
              </a:ext>
            </a:extLst>
          </a:blip>
          <a:stretch>
            <a:fillRect/>
          </a:stretch>
        </p:blipFill>
        <p:spPr>
          <a:xfrm>
            <a:off x="-732486" y="-377741"/>
            <a:ext cx="10608972" cy="5470210"/>
          </a:xfrm>
          <a:prstGeom prst="rect">
            <a:avLst/>
          </a:prstGeom>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053704"/>
            <a:ext cx="7886700" cy="2139553"/>
          </a:xfrm>
        </p:spPr>
        <p:txBody>
          <a:bodyPr anchor="b"/>
          <a:lstStyle>
            <a:lvl1pPr>
              <a:defRPr sz="4500"/>
            </a:lvl1pPr>
          </a:lstStyle>
          <a:p>
            <a:r>
              <a:rPr lang="en-US" dirty="0" smtClean="0"/>
              <a:t>Click to edit Master title style</a:t>
            </a:r>
            <a:endParaRPr lang="en-US" dirty="0"/>
          </a:p>
        </p:txBody>
      </p:sp>
      <p:sp>
        <p:nvSpPr>
          <p:cNvPr id="3" name="Text Placeholder 2"/>
          <p:cNvSpPr>
            <a:spLocks noGrp="1"/>
          </p:cNvSpPr>
          <p:nvPr>
            <p:ph type="body" idx="1"/>
          </p:nvPr>
        </p:nvSpPr>
        <p:spPr>
          <a:xfrm>
            <a:off x="623888" y="32134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smtClean="0"/>
              <a:t>Click to edit Master text styles</a:t>
            </a:r>
          </a:p>
        </p:txBody>
      </p:sp>
    </p:spTree>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369219"/>
            <a:ext cx="3886200" cy="29284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369219"/>
            <a:ext cx="3886200" cy="29284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1878807"/>
            <a:ext cx="3868340" cy="245545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1878806"/>
            <a:ext cx="3887391" cy="245545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Cover">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2223" cy="5143500"/>
          </a:xfrm>
          <a:prstGeom prst="rect">
            <a:avLst/>
          </a:prstGeom>
        </p:spPr>
      </p:pic>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rot="10800000" flipH="1" flipV="1">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1_Blank_No_Footer">
    <p:spTree>
      <p:nvGrpSpPr>
        <p:cNvPr id="1" name=""/>
        <p:cNvGrpSpPr/>
        <p:nvPr/>
      </p:nvGrpSpPr>
      <p:grpSpPr>
        <a:xfrm>
          <a:off x="0" y="0"/>
          <a:ext cx="0" cy="0"/>
          <a:chOff x="0" y="0"/>
          <a:chExt cx="0" cy="0"/>
        </a:xfrm>
      </p:grpSpPr>
      <p:sp>
        <p:nvSpPr>
          <p:cNvPr id="2" name="Rectangle 1"/>
          <p:cNvSpPr/>
          <p:nvPr userDrawn="1"/>
        </p:nvSpPr>
        <p:spPr>
          <a:xfrm>
            <a:off x="0" y="3849624"/>
            <a:ext cx="9144000" cy="1293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740569"/>
            <a:ext cx="4629150" cy="356625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1543051"/>
            <a:ext cx="2949178" cy="2763773"/>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667512"/>
            <a:ext cx="4629150" cy="3639312"/>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1543051"/>
            <a:ext cx="2949178" cy="2763774"/>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2223" cy="5143500"/>
          </a:xfrm>
          <a:prstGeom prst="rect">
            <a:avLst/>
          </a:prstGeom>
        </p:spPr>
      </p:pic>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52912"/>
            <a:ext cx="9144000" cy="890587"/>
          </a:xfrm>
          <a:prstGeom prst="rect">
            <a:avLst/>
          </a:prstGeom>
        </p:spPr>
      </p:pic>
      <p:sp>
        <p:nvSpPr>
          <p:cNvPr id="2" name="Title 1"/>
          <p:cNvSpPr>
            <a:spLocks noGrp="1"/>
          </p:cNvSpPr>
          <p:nvPr>
            <p:ph type="ctrTitle"/>
          </p:nvPr>
        </p:nvSpPr>
        <p:spPr>
          <a:xfrm>
            <a:off x="1143000" y="841772"/>
            <a:ext cx="6858000" cy="1790700"/>
          </a:xfrm>
        </p:spPr>
        <p:txBody>
          <a:bodyPr anchor="b"/>
          <a:lstStyle>
            <a:lvl1pPr algn="ctr">
              <a:defRPr sz="45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smtClean="0"/>
              <a:t>Click to edit Master subtitle style</a:t>
            </a:r>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2" cy="4716208"/>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3"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3"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3"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777" y="0"/>
            <a:ext cx="9142223"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Graphic">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3992" y="0"/>
            <a:ext cx="9137793" cy="4713923"/>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0" y="4291013"/>
            <a:ext cx="9144000" cy="852487"/>
          </a:xfrm>
          <a:prstGeom prst="rect">
            <a:avLst/>
          </a:prstGeom>
        </p:spPr>
      </p:pic>
      <p:pic>
        <p:nvPicPr>
          <p:cNvPr id="2" name="Picture 1"/>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690479" y="559399"/>
            <a:ext cx="7763042" cy="4004728"/>
          </a:xfrm>
          <a:prstGeom prst="rect">
            <a:avLst/>
          </a:prstGeom>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theme" Target="../theme/theme1.xml"/><Relationship Id="rId25" Type="http://schemas.openxmlformats.org/officeDocument/2006/relationships/image" Target="../media/image1.emf"/><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369219"/>
            <a:ext cx="7886700" cy="295589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25" cstate="screen">
            <a:extLst>
              <a:ext uri="{28A0092B-C50C-407E-A947-70E740481C1C}">
                <a14:useLocalDpi xmlns:a14="http://schemas.microsoft.com/office/drawing/2010/main"/>
              </a:ext>
            </a:extLst>
          </a:blip>
          <a:stretch>
            <a:fillRect/>
          </a:stretch>
        </p:blipFill>
        <p:spPr>
          <a:xfrm>
            <a:off x="0" y="4252912"/>
            <a:ext cx="9144000" cy="890587"/>
          </a:xfrm>
          <a:prstGeom prst="rect">
            <a:avLst/>
          </a:prstGeom>
        </p:spPr>
      </p:pic>
    </p:spTree>
    <p:extLst>
      <p:ext uri="{BB962C8B-B14F-4D97-AF65-F5344CB8AC3E}">
        <p14:creationId xmlns:p14="http://schemas.microsoft.com/office/powerpoint/2010/main" val="791431493"/>
      </p:ext>
    </p:extLst>
  </p:cSld>
  <p:clrMap bg1="lt1" tx1="dk1" bg2="lt2" tx2="dk2" accent1="accent1" accent2="accent2" accent3="accent3" accent4="accent4" accent5="accent5" accent6="accent6" hlink="hlink" folHlink="folHlink"/>
  <p:sldLayoutIdLst>
    <p:sldLayoutId id="2147483671" r:id="rId1"/>
    <p:sldLayoutId id="2147483679" r:id="rId2"/>
    <p:sldLayoutId id="2147483673" r:id="rId3"/>
    <p:sldLayoutId id="2147483674" r:id="rId4"/>
    <p:sldLayoutId id="2147483675" r:id="rId5"/>
    <p:sldLayoutId id="2147483676" r:id="rId6"/>
    <p:sldLayoutId id="2147483677" r:id="rId7"/>
    <p:sldLayoutId id="2147483678" r:id="rId8"/>
    <p:sldLayoutId id="2147483680" r:id="rId9"/>
    <p:sldLayoutId id="2147483681" r:id="rId10"/>
    <p:sldLayoutId id="2147483682" r:id="rId11"/>
    <p:sldLayoutId id="2147483683" r:id="rId12"/>
    <p:sldLayoutId id="2147483684" r:id="rId13"/>
    <p:sldLayoutId id="2147483661" r:id="rId14"/>
    <p:sldLayoutId id="2147483662" r:id="rId15"/>
    <p:sldLayoutId id="2147483663" r:id="rId16"/>
    <p:sldLayoutId id="2147483664" r:id="rId17"/>
    <p:sldLayoutId id="2147483665" r:id="rId18"/>
    <p:sldLayoutId id="2147483666" r:id="rId19"/>
    <p:sldLayoutId id="2147483667" r:id="rId20"/>
    <p:sldLayoutId id="2147483670" r:id="rId21"/>
    <p:sldLayoutId id="2147483668" r:id="rId22"/>
    <p:sldLayoutId id="2147483669" r:id="rId23"/>
  </p:sldLayoutIdLst>
  <p:timing>
    <p:tnLst>
      <p:par>
        <p:cTn id="1" dur="indefinite" restart="never" nodeType="tmRoot"/>
      </p:par>
    </p:tnLst>
  </p:timing>
  <p:txStyles>
    <p:titleStyle>
      <a:lvl1pPr algn="l" defTabSz="685800" rtl="0" eaLnBrk="1" latinLnBrk="0" hangingPunct="1">
        <a:lnSpc>
          <a:spcPct val="90000"/>
        </a:lnSpc>
        <a:spcBef>
          <a:spcPct val="0"/>
        </a:spcBef>
        <a:buNone/>
        <a:defRPr lang="en-US" sz="3300" kern="1200" dirty="0" smtClean="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15.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0.xml"/><Relationship Id="rId3" Type="http://schemas.openxmlformats.org/officeDocument/2006/relationships/image" Target="../media/image44.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45.e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 Id="rId3" Type="http://schemas.openxmlformats.org/officeDocument/2006/relationships/image" Target="../media/image46.em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47.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5.xml"/><Relationship Id="rId3" Type="http://schemas.openxmlformats.org/officeDocument/2006/relationships/image" Target="../media/image48.em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49.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xml"/><Relationship Id="rId3" Type="http://schemas.openxmlformats.org/officeDocument/2006/relationships/chart" Target="../charts/char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 Id="rId3"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5" Type="http://schemas.openxmlformats.org/officeDocument/2006/relationships/image" Target="../media/image26.jpeg"/><Relationship Id="rId6" Type="http://schemas.openxmlformats.org/officeDocument/2006/relationships/image" Target="../media/image27.png"/><Relationship Id="rId7" Type="http://schemas.openxmlformats.org/officeDocument/2006/relationships/image" Target="../media/image28.jpeg"/><Relationship Id="rId8" Type="http://schemas.openxmlformats.org/officeDocument/2006/relationships/image" Target="../media/image29.png"/><Relationship Id="rId9" Type="http://schemas.openxmlformats.org/officeDocument/2006/relationships/image" Target="../media/image30.png"/><Relationship Id="rId10" Type="http://schemas.openxmlformats.org/officeDocument/2006/relationships/image" Target="../media/image31.png"/><Relationship Id="rId1" Type="http://schemas.openxmlformats.org/officeDocument/2006/relationships/slideLayout" Target="../slideLayouts/slideLayout15.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7" Type="http://schemas.openxmlformats.org/officeDocument/2006/relationships/image" Target="../media/image35.jpeg"/><Relationship Id="rId8" Type="http://schemas.openxmlformats.org/officeDocument/2006/relationships/image" Target="../media/image36.jpeg"/><Relationship Id="rId1" Type="http://schemas.openxmlformats.org/officeDocument/2006/relationships/slideLayout" Target="../slideLayouts/slideLayout15.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6.xml"/><Relationship Id="rId3" Type="http://schemas.openxmlformats.org/officeDocument/2006/relationships/image" Target="../media/image3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1" Type="http://schemas.openxmlformats.org/officeDocument/2006/relationships/slideLayout" Target="../slideLayouts/slideLayout18.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42405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TZD Onboarding Kit</a:t>
            </a:r>
          </a:p>
        </p:txBody>
      </p:sp>
      <p:grpSp>
        <p:nvGrpSpPr>
          <p:cNvPr id="8" name="Group 7"/>
          <p:cNvGrpSpPr/>
          <p:nvPr/>
        </p:nvGrpSpPr>
        <p:grpSpPr>
          <a:xfrm>
            <a:off x="1012752" y="1687919"/>
            <a:ext cx="2943427" cy="1665483"/>
            <a:chOff x="4278615" y="1876469"/>
            <a:chExt cx="2486245" cy="1406795"/>
          </a:xfrm>
        </p:grpSpPr>
        <p:pic>
          <p:nvPicPr>
            <p:cNvPr id="5" name="Picture 4" descr="Screen Shot 2012-03-30 at 10.17.10 A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37079" y="1876469"/>
              <a:ext cx="2427781" cy="543533"/>
            </a:xfrm>
            <a:prstGeom prst="rect">
              <a:avLst/>
            </a:prstGeom>
          </p:spPr>
        </p:pic>
        <p:pic>
          <p:nvPicPr>
            <p:cNvPr id="6" name="Picture 5" descr="Screen Shot 2012-03-30 at 10.16.31 AM.pn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278615" y="2530790"/>
              <a:ext cx="2447022" cy="752474"/>
            </a:xfrm>
            <a:prstGeom prst="rect">
              <a:avLst/>
            </a:prstGeom>
          </p:spPr>
        </p:pic>
      </p:grpSp>
      <p:pic>
        <p:nvPicPr>
          <p:cNvPr id="9" name="Picture 8"/>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925996" y="584310"/>
            <a:ext cx="3773851" cy="3573624"/>
          </a:xfrm>
          <a:prstGeom prst="rect">
            <a:avLst/>
          </a:prstGeom>
          <a:ln>
            <a:noFill/>
          </a:ln>
          <a:effectLst>
            <a:outerShdw blurRad="292100" dist="139700" dir="2700000" sx="98000" sy="98000" algn="tl" rotWithShape="0">
              <a:srgbClr val="333333">
                <a:alpha val="43000"/>
              </a:srgbClr>
            </a:outerShdw>
          </a:effectLst>
        </p:spPr>
      </p:pic>
    </p:spTree>
    <p:extLst>
      <p:ext uri="{BB962C8B-B14F-4D97-AF65-F5344CB8AC3E}">
        <p14:creationId xmlns:p14="http://schemas.microsoft.com/office/powerpoint/2010/main" val="4567722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7008" y="984786"/>
            <a:ext cx="4181239" cy="2403888"/>
          </a:xfrm>
        </p:spPr>
        <p:txBody>
          <a:bodyPr/>
          <a:lstStyle/>
          <a:p>
            <a:pPr marL="0" indent="0">
              <a:buNone/>
            </a:pPr>
            <a:r>
              <a:rPr lang="en-US" sz="3200" dirty="0"/>
              <a:t>Let’s get to work</a:t>
            </a:r>
          </a:p>
          <a:p>
            <a:pPr lvl="1"/>
            <a:r>
              <a:rPr lang="en-US" sz="2400" dirty="0">
                <a:solidFill>
                  <a:schemeClr val="tx1">
                    <a:lumMod val="65000"/>
                    <a:lumOff val="35000"/>
                  </a:schemeClr>
                </a:solidFill>
              </a:rPr>
              <a:t>Join the dialogue</a:t>
            </a:r>
          </a:p>
          <a:p>
            <a:pPr lvl="1"/>
            <a:r>
              <a:rPr lang="en-US" sz="2400" dirty="0">
                <a:solidFill>
                  <a:schemeClr val="tx1">
                    <a:lumMod val="65000"/>
                    <a:lumOff val="35000"/>
                  </a:schemeClr>
                </a:solidFill>
              </a:rPr>
              <a:t>Get started</a:t>
            </a:r>
          </a:p>
          <a:p>
            <a:pPr lvl="1"/>
            <a:r>
              <a:rPr lang="en-US" sz="2400" dirty="0">
                <a:solidFill>
                  <a:schemeClr val="tx1">
                    <a:lumMod val="65000"/>
                    <a:lumOff val="35000"/>
                  </a:schemeClr>
                </a:solidFill>
              </a:rPr>
              <a:t>Spread the message</a:t>
            </a:r>
          </a:p>
          <a:p>
            <a:pPr lvl="1"/>
            <a:r>
              <a:rPr lang="en-US" sz="2400" dirty="0">
                <a:solidFill>
                  <a:schemeClr val="tx1">
                    <a:lumMod val="65000"/>
                    <a:lumOff val="35000"/>
                  </a:schemeClr>
                </a:solidFill>
              </a:rPr>
              <a:t>Accept the challenge</a:t>
            </a:r>
          </a:p>
        </p:txBody>
      </p:sp>
      <p:pic>
        <p:nvPicPr>
          <p:cNvPr id="5" name="Picture 4" descr="Stacked_TZD_logo_Yellow.jp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83044" y="984786"/>
            <a:ext cx="2535863" cy="2535863"/>
          </a:xfrm>
          <a:prstGeom prst="rect">
            <a:avLst/>
          </a:prstGeom>
        </p:spPr>
      </p:pic>
    </p:spTree>
    <p:extLst>
      <p:ext uri="{BB962C8B-B14F-4D97-AF65-F5344CB8AC3E}">
        <p14:creationId xmlns:p14="http://schemas.microsoft.com/office/powerpoint/2010/main" val="1840232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095866" y="1746745"/>
            <a:ext cx="6858000" cy="1790700"/>
          </a:xfrm>
          <a:prstGeom prst="rect">
            <a:avLst/>
          </a:prstGeom>
        </p:spPr>
        <p:txBody>
          <a:bodyPr>
            <a:normAutofit/>
          </a:bodyPr>
          <a:lstStyle>
            <a:lvl1pPr algn="l" defTabSz="685800" rtl="0" eaLnBrk="1" latinLnBrk="0" hangingPunct="1">
              <a:lnSpc>
                <a:spcPct val="90000"/>
              </a:lnSpc>
              <a:spcBef>
                <a:spcPct val="0"/>
              </a:spcBef>
              <a:buNone/>
              <a:defRPr lang="en-US" sz="3300" kern="1200" dirty="0" smtClean="0">
                <a:solidFill>
                  <a:schemeClr val="tx1"/>
                </a:solidFill>
                <a:latin typeface="+mj-lt"/>
                <a:ea typeface="+mj-ea"/>
                <a:cs typeface="+mj-cs"/>
              </a:defRPr>
            </a:lvl1pPr>
          </a:lstStyle>
          <a:p>
            <a:pPr algn="ctr"/>
            <a:r>
              <a:rPr lang="en-US" sz="2400" dirty="0" smtClean="0">
                <a:solidFill>
                  <a:schemeClr val="bg1"/>
                </a:solidFill>
                <a:latin typeface="+mn-lt"/>
              </a:rPr>
              <a:t>THE SUM OF ALL OUR EFFORTS IS</a:t>
            </a:r>
            <a:br>
              <a:rPr lang="en-US" sz="2400" dirty="0" smtClean="0">
                <a:solidFill>
                  <a:schemeClr val="bg1"/>
                </a:solidFill>
                <a:latin typeface="+mn-lt"/>
              </a:rPr>
            </a:br>
            <a:r>
              <a:rPr lang="en-US" sz="8000" b="1" spc="-150" dirty="0" smtClean="0">
                <a:solidFill>
                  <a:schemeClr val="bg1"/>
                </a:solidFill>
              </a:rPr>
              <a:t>ZERO</a:t>
            </a:r>
            <a:endParaRPr lang="en-US" sz="8000" b="1" spc="-150" dirty="0">
              <a:solidFill>
                <a:schemeClr val="bg1"/>
              </a:solidFill>
            </a:endParaRPr>
          </a:p>
        </p:txBody>
      </p:sp>
    </p:spTree>
    <p:extLst>
      <p:ext uri="{BB962C8B-B14F-4D97-AF65-F5344CB8AC3E}">
        <p14:creationId xmlns:p14="http://schemas.microsoft.com/office/powerpoint/2010/main" val="2191920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1512423" y="671068"/>
            <a:ext cx="6609605" cy="2514135"/>
            <a:chOff x="1329540" y="434396"/>
            <a:chExt cx="6609605" cy="2514135"/>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6296" y="1130487"/>
              <a:ext cx="2273741" cy="1818044"/>
            </a:xfrm>
            <a:prstGeom prst="rect">
              <a:avLst/>
            </a:prstGeom>
          </p:spPr>
        </p:pic>
        <p:sp>
          <p:nvSpPr>
            <p:cNvPr id="7" name="TextBox 6"/>
            <p:cNvSpPr txBox="1"/>
            <p:nvPr/>
          </p:nvSpPr>
          <p:spPr>
            <a:xfrm>
              <a:off x="1329540" y="673007"/>
              <a:ext cx="5325036" cy="861774"/>
            </a:xfrm>
            <a:prstGeom prst="rect">
              <a:avLst/>
            </a:prstGeom>
            <a:noFill/>
          </p:spPr>
          <p:txBody>
            <a:bodyPr wrap="square" rtlCol="0">
              <a:spAutoFit/>
            </a:bodyPr>
            <a:lstStyle/>
            <a:p>
              <a:r>
                <a:rPr lang="en-US" sz="2500" b="1" dirty="0" smtClean="0">
                  <a:solidFill>
                    <a:schemeClr val="bg1"/>
                  </a:solidFill>
                </a:rPr>
                <a:t>STREETS AND ROADS</a:t>
              </a:r>
            </a:p>
            <a:p>
              <a:r>
                <a:rPr lang="en-US" sz="2500" b="1" dirty="0" smtClean="0">
                  <a:solidFill>
                    <a:schemeClr val="bg1"/>
                  </a:solidFill>
                </a:rPr>
                <a:t>LAST YEAR,</a:t>
              </a:r>
              <a:endParaRPr lang="en-US" sz="2500" b="1" dirty="0">
                <a:solidFill>
                  <a:schemeClr val="bg1"/>
                </a:solidFill>
              </a:endParaRPr>
            </a:p>
          </p:txBody>
        </p:sp>
        <p:sp>
          <p:nvSpPr>
            <p:cNvPr id="8" name="TextBox 7"/>
            <p:cNvSpPr txBox="1"/>
            <p:nvPr/>
          </p:nvSpPr>
          <p:spPr>
            <a:xfrm>
              <a:off x="1329540" y="434396"/>
              <a:ext cx="2226833" cy="307777"/>
            </a:xfrm>
            <a:prstGeom prst="rect">
              <a:avLst/>
            </a:prstGeom>
            <a:noFill/>
          </p:spPr>
          <p:txBody>
            <a:bodyPr wrap="square" rtlCol="0">
              <a:spAutoFit/>
            </a:bodyPr>
            <a:lstStyle/>
            <a:p>
              <a:r>
                <a:rPr lang="en-US" sz="1400" dirty="0" smtClean="0">
                  <a:solidFill>
                    <a:schemeClr val="bg1"/>
                  </a:solidFill>
                </a:rPr>
                <a:t>On (states)’s</a:t>
              </a:r>
              <a:endParaRPr lang="en-US" sz="1400" dirty="0">
                <a:solidFill>
                  <a:schemeClr val="bg1"/>
                </a:solidFill>
              </a:endParaRPr>
            </a:p>
          </p:txBody>
        </p:sp>
        <p:sp>
          <p:nvSpPr>
            <p:cNvPr id="9" name="TextBox 8"/>
            <p:cNvSpPr txBox="1"/>
            <p:nvPr/>
          </p:nvSpPr>
          <p:spPr>
            <a:xfrm>
              <a:off x="5690796" y="1107041"/>
              <a:ext cx="1927560" cy="477054"/>
            </a:xfrm>
            <a:prstGeom prst="rect">
              <a:avLst/>
            </a:prstGeom>
            <a:noFill/>
          </p:spPr>
          <p:txBody>
            <a:bodyPr wrap="square" rtlCol="0">
              <a:spAutoFit/>
            </a:bodyPr>
            <a:lstStyle/>
            <a:p>
              <a:r>
                <a:rPr lang="en-US" sz="2500" b="1" dirty="0" smtClean="0">
                  <a:solidFill>
                    <a:schemeClr val="bg1"/>
                  </a:solidFill>
                </a:rPr>
                <a:t>CRASHES</a:t>
              </a:r>
              <a:endParaRPr lang="en-US" sz="2500" b="1" dirty="0">
                <a:solidFill>
                  <a:schemeClr val="bg1"/>
                </a:solidFill>
              </a:endParaRPr>
            </a:p>
          </p:txBody>
        </p:sp>
        <p:sp>
          <p:nvSpPr>
            <p:cNvPr id="10" name="TextBox 9"/>
            <p:cNvSpPr txBox="1"/>
            <p:nvPr/>
          </p:nvSpPr>
          <p:spPr>
            <a:xfrm>
              <a:off x="5712312" y="1502507"/>
              <a:ext cx="2226833" cy="553998"/>
            </a:xfrm>
            <a:prstGeom prst="rect">
              <a:avLst/>
            </a:prstGeom>
            <a:noFill/>
          </p:spPr>
          <p:txBody>
            <a:bodyPr wrap="square" rtlCol="0">
              <a:spAutoFit/>
            </a:bodyPr>
            <a:lstStyle/>
            <a:p>
              <a:r>
                <a:rPr lang="en-US" sz="1500" dirty="0" smtClean="0">
                  <a:solidFill>
                    <a:schemeClr val="bg1"/>
                  </a:solidFill>
                </a:rPr>
                <a:t>Were attributed</a:t>
              </a:r>
            </a:p>
            <a:p>
              <a:r>
                <a:rPr lang="en-US" sz="1500" dirty="0" smtClean="0">
                  <a:solidFill>
                    <a:schemeClr val="bg1"/>
                  </a:solidFill>
                </a:rPr>
                <a:t>To drowsy driving</a:t>
              </a:r>
              <a:endParaRPr lang="en-US" sz="1500" dirty="0">
                <a:solidFill>
                  <a:schemeClr val="bg1"/>
                </a:solidFill>
              </a:endParaRPr>
            </a:p>
          </p:txBody>
        </p:sp>
        <p:sp>
          <p:nvSpPr>
            <p:cNvPr id="11" name="TextBox 10"/>
            <p:cNvSpPr txBox="1"/>
            <p:nvPr/>
          </p:nvSpPr>
          <p:spPr>
            <a:xfrm rot="955124">
              <a:off x="3583360" y="1884039"/>
              <a:ext cx="2298052" cy="707886"/>
            </a:xfrm>
            <a:prstGeom prst="rect">
              <a:avLst/>
            </a:prstGeom>
            <a:noFill/>
          </p:spPr>
          <p:txBody>
            <a:bodyPr wrap="square" rtlCol="0">
              <a:spAutoFit/>
            </a:bodyPr>
            <a:lstStyle/>
            <a:p>
              <a:r>
                <a:rPr lang="en-US" sz="4000" b="1" dirty="0" err="1" smtClean="0"/>
                <a:t>xx,xxx</a:t>
              </a:r>
              <a:endParaRPr lang="en-US" sz="4000" b="1" dirty="0"/>
            </a:p>
          </p:txBody>
        </p:sp>
      </p:grpSp>
    </p:spTree>
    <p:extLst>
      <p:ext uri="{BB962C8B-B14F-4D97-AF65-F5344CB8AC3E}">
        <p14:creationId xmlns:p14="http://schemas.microsoft.com/office/powerpoint/2010/main" val="5680160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688490" y="1731985"/>
            <a:ext cx="5604733" cy="1602889"/>
            <a:chOff x="688490" y="1635163"/>
            <a:chExt cx="5604733" cy="1602889"/>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695987" y="1635163"/>
              <a:ext cx="977974" cy="1602889"/>
            </a:xfrm>
            <a:prstGeom prst="rect">
              <a:avLst/>
            </a:prstGeom>
          </p:spPr>
        </p:pic>
        <p:sp>
          <p:nvSpPr>
            <p:cNvPr id="4" name="TextBox 3"/>
            <p:cNvSpPr txBox="1"/>
            <p:nvPr/>
          </p:nvSpPr>
          <p:spPr>
            <a:xfrm>
              <a:off x="688490" y="1728721"/>
              <a:ext cx="2007498" cy="769441"/>
            </a:xfrm>
            <a:prstGeom prst="rect">
              <a:avLst/>
            </a:prstGeom>
            <a:noFill/>
          </p:spPr>
          <p:txBody>
            <a:bodyPr wrap="square" rtlCol="0">
              <a:spAutoFit/>
            </a:bodyPr>
            <a:lstStyle/>
            <a:p>
              <a:pPr algn="r"/>
              <a:r>
                <a:rPr lang="en-US" sz="2200" b="1" dirty="0" smtClean="0">
                  <a:solidFill>
                    <a:schemeClr val="bg1"/>
                  </a:solidFill>
                </a:rPr>
                <a:t>DISTRACTED</a:t>
              </a:r>
            </a:p>
            <a:p>
              <a:pPr algn="r"/>
              <a:r>
                <a:rPr lang="en-US" sz="2200" b="1" dirty="0" smtClean="0">
                  <a:solidFill>
                    <a:schemeClr val="bg1"/>
                  </a:solidFill>
                </a:rPr>
                <a:t>DRIVING</a:t>
              </a:r>
              <a:endParaRPr lang="en-US" sz="2200" b="1" dirty="0">
                <a:solidFill>
                  <a:schemeClr val="bg1"/>
                </a:solidFill>
              </a:endParaRPr>
            </a:p>
          </p:txBody>
        </p:sp>
        <p:sp>
          <p:nvSpPr>
            <p:cNvPr id="5" name="TextBox 4"/>
            <p:cNvSpPr txBox="1"/>
            <p:nvPr/>
          </p:nvSpPr>
          <p:spPr>
            <a:xfrm>
              <a:off x="3673960" y="1728721"/>
              <a:ext cx="2619263" cy="769441"/>
            </a:xfrm>
            <a:prstGeom prst="rect">
              <a:avLst/>
            </a:prstGeom>
            <a:noFill/>
          </p:spPr>
          <p:txBody>
            <a:bodyPr wrap="square" rtlCol="0">
              <a:spAutoFit/>
            </a:bodyPr>
            <a:lstStyle/>
            <a:p>
              <a:r>
                <a:rPr lang="en-US" sz="2200" b="1" dirty="0" smtClean="0">
                  <a:solidFill>
                    <a:schemeClr val="bg1"/>
                  </a:solidFill>
                </a:rPr>
                <a:t>CLAIMING 3,477</a:t>
              </a:r>
            </a:p>
            <a:p>
              <a:r>
                <a:rPr lang="en-US" sz="2200" b="1" dirty="0" smtClean="0">
                  <a:solidFill>
                    <a:schemeClr val="bg1"/>
                  </a:solidFill>
                </a:rPr>
                <a:t>AMERICAN LIVES</a:t>
              </a:r>
              <a:endParaRPr lang="en-US" sz="2200" b="1" dirty="0">
                <a:solidFill>
                  <a:schemeClr val="bg1"/>
                </a:solidFill>
              </a:endParaRPr>
            </a:p>
          </p:txBody>
        </p:sp>
        <p:sp>
          <p:nvSpPr>
            <p:cNvPr id="6" name="TextBox 5"/>
            <p:cNvSpPr txBox="1"/>
            <p:nvPr/>
          </p:nvSpPr>
          <p:spPr>
            <a:xfrm>
              <a:off x="785308" y="2362384"/>
              <a:ext cx="1899921" cy="400110"/>
            </a:xfrm>
            <a:prstGeom prst="rect">
              <a:avLst/>
            </a:prstGeom>
            <a:noFill/>
          </p:spPr>
          <p:txBody>
            <a:bodyPr wrap="square" rtlCol="0">
              <a:spAutoFit/>
            </a:bodyPr>
            <a:lstStyle/>
            <a:p>
              <a:pPr algn="r"/>
              <a:r>
                <a:rPr lang="en-US" sz="2000" i="1" dirty="0" smtClean="0">
                  <a:solidFill>
                    <a:schemeClr val="bg1"/>
                  </a:solidFill>
                </a:rPr>
                <a:t>is dangerous</a:t>
              </a:r>
              <a:endParaRPr lang="en-US" sz="2000" i="1" dirty="0">
                <a:solidFill>
                  <a:schemeClr val="bg1"/>
                </a:solidFill>
              </a:endParaRPr>
            </a:p>
          </p:txBody>
        </p:sp>
        <p:sp>
          <p:nvSpPr>
            <p:cNvPr id="7" name="TextBox 6"/>
            <p:cNvSpPr txBox="1"/>
            <p:nvPr/>
          </p:nvSpPr>
          <p:spPr>
            <a:xfrm>
              <a:off x="3658942" y="2373142"/>
              <a:ext cx="1899921" cy="400110"/>
            </a:xfrm>
            <a:prstGeom prst="rect">
              <a:avLst/>
            </a:prstGeom>
            <a:noFill/>
          </p:spPr>
          <p:txBody>
            <a:bodyPr wrap="square" rtlCol="0">
              <a:spAutoFit/>
            </a:bodyPr>
            <a:lstStyle/>
            <a:p>
              <a:r>
                <a:rPr lang="en-US" sz="2000" i="1" dirty="0" smtClean="0">
                  <a:solidFill>
                    <a:schemeClr val="bg1"/>
                  </a:solidFill>
                </a:rPr>
                <a:t>in 2015 alone</a:t>
              </a:r>
              <a:endParaRPr lang="en-US" sz="2000" i="1" dirty="0">
                <a:solidFill>
                  <a:schemeClr val="bg1"/>
                </a:solidFill>
              </a:endParaRPr>
            </a:p>
          </p:txBody>
        </p:sp>
      </p:grpSp>
    </p:spTree>
    <p:extLst>
      <p:ext uri="{BB962C8B-B14F-4D97-AF65-F5344CB8AC3E}">
        <p14:creationId xmlns:p14="http://schemas.microsoft.com/office/powerpoint/2010/main" val="10802019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2503594" y="987741"/>
            <a:ext cx="5911015" cy="1724932"/>
            <a:chOff x="2503594" y="987741"/>
            <a:chExt cx="5911015" cy="1724932"/>
          </a:xfrm>
        </p:grpSpPr>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56227" y="987741"/>
              <a:ext cx="1852752" cy="1612937"/>
            </a:xfrm>
            <a:prstGeom prst="rect">
              <a:avLst/>
            </a:prstGeom>
          </p:spPr>
        </p:pic>
        <p:sp>
          <p:nvSpPr>
            <p:cNvPr id="6" name="TextBox 5"/>
            <p:cNvSpPr txBox="1"/>
            <p:nvPr/>
          </p:nvSpPr>
          <p:spPr>
            <a:xfrm>
              <a:off x="2543532" y="987741"/>
              <a:ext cx="2456944" cy="892552"/>
            </a:xfrm>
            <a:prstGeom prst="rect">
              <a:avLst/>
            </a:prstGeom>
            <a:noFill/>
          </p:spPr>
          <p:txBody>
            <a:bodyPr wrap="square" rtlCol="0">
              <a:spAutoFit/>
            </a:bodyPr>
            <a:lstStyle/>
            <a:p>
              <a:r>
                <a:rPr lang="en-US" sz="2600" b="1" dirty="0" smtClean="0">
                  <a:solidFill>
                    <a:schemeClr val="bg1"/>
                  </a:solidFill>
                </a:rPr>
                <a:t>Speed was</a:t>
              </a:r>
            </a:p>
            <a:p>
              <a:r>
                <a:rPr lang="en-US" sz="2600" b="1" dirty="0" smtClean="0">
                  <a:solidFill>
                    <a:schemeClr val="bg1"/>
                  </a:solidFill>
                </a:rPr>
                <a:t>A factor in</a:t>
              </a:r>
              <a:endParaRPr lang="en-US" sz="2600" b="1" dirty="0">
                <a:solidFill>
                  <a:schemeClr val="bg1"/>
                </a:solidFill>
              </a:endParaRPr>
            </a:p>
          </p:txBody>
        </p:sp>
        <p:sp>
          <p:nvSpPr>
            <p:cNvPr id="7" name="TextBox 6"/>
            <p:cNvSpPr txBox="1"/>
            <p:nvPr/>
          </p:nvSpPr>
          <p:spPr>
            <a:xfrm>
              <a:off x="2503594" y="1695993"/>
              <a:ext cx="2113101" cy="1015663"/>
            </a:xfrm>
            <a:prstGeom prst="rect">
              <a:avLst/>
            </a:prstGeom>
            <a:noFill/>
          </p:spPr>
          <p:txBody>
            <a:bodyPr wrap="square" rtlCol="0">
              <a:spAutoFit/>
            </a:bodyPr>
            <a:lstStyle/>
            <a:p>
              <a:r>
                <a:rPr lang="en-US" sz="6000" b="1" dirty="0" smtClean="0">
                  <a:solidFill>
                    <a:schemeClr val="bg1"/>
                  </a:solidFill>
                </a:rPr>
                <a:t>XX%</a:t>
              </a:r>
              <a:endParaRPr lang="en-US" sz="6000" b="1" dirty="0">
                <a:solidFill>
                  <a:schemeClr val="bg1"/>
                </a:solidFill>
              </a:endParaRPr>
            </a:p>
          </p:txBody>
        </p:sp>
        <p:sp>
          <p:nvSpPr>
            <p:cNvPr id="8" name="TextBox 7"/>
            <p:cNvSpPr txBox="1"/>
            <p:nvPr/>
          </p:nvSpPr>
          <p:spPr>
            <a:xfrm>
              <a:off x="6216643" y="1019902"/>
              <a:ext cx="2197966" cy="1692771"/>
            </a:xfrm>
            <a:prstGeom prst="rect">
              <a:avLst/>
            </a:prstGeom>
            <a:noFill/>
          </p:spPr>
          <p:txBody>
            <a:bodyPr wrap="square" rtlCol="0">
              <a:spAutoFit/>
            </a:bodyPr>
            <a:lstStyle/>
            <a:p>
              <a:r>
                <a:rPr lang="en-US" sz="2600" b="1" dirty="0" smtClean="0">
                  <a:solidFill>
                    <a:schemeClr val="bg1"/>
                  </a:solidFill>
                </a:rPr>
                <a:t>OF</a:t>
              </a:r>
            </a:p>
            <a:p>
              <a:r>
                <a:rPr lang="en-US" sz="2600" b="1" dirty="0" smtClean="0">
                  <a:solidFill>
                    <a:schemeClr val="bg1"/>
                  </a:solidFill>
                </a:rPr>
                <a:t>(STATE)’S</a:t>
              </a:r>
            </a:p>
            <a:p>
              <a:r>
                <a:rPr lang="en-US" sz="2600" b="1" dirty="0" smtClean="0">
                  <a:solidFill>
                    <a:schemeClr val="bg1"/>
                  </a:solidFill>
                </a:rPr>
                <a:t>FATAL</a:t>
              </a:r>
            </a:p>
            <a:p>
              <a:r>
                <a:rPr lang="en-US" sz="2600" b="1" dirty="0" smtClean="0">
                  <a:solidFill>
                    <a:schemeClr val="bg1"/>
                  </a:solidFill>
                </a:rPr>
                <a:t>CRASHES</a:t>
              </a:r>
              <a:endParaRPr lang="en-US" sz="2600" b="1" dirty="0">
                <a:solidFill>
                  <a:schemeClr val="bg1"/>
                </a:solidFill>
              </a:endParaRPr>
            </a:p>
          </p:txBody>
        </p:sp>
      </p:grpSp>
    </p:spTree>
    <p:extLst>
      <p:ext uri="{BB962C8B-B14F-4D97-AF65-F5344CB8AC3E}">
        <p14:creationId xmlns:p14="http://schemas.microsoft.com/office/powerpoint/2010/main" val="1270353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2379087" y="290462"/>
            <a:ext cx="4441254" cy="2131356"/>
            <a:chOff x="2379087" y="290462"/>
            <a:chExt cx="4441254" cy="2131356"/>
          </a:xfrm>
        </p:grpSpPr>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79087" y="419551"/>
              <a:ext cx="1195186" cy="2002267"/>
            </a:xfrm>
            <a:prstGeom prst="rect">
              <a:avLst/>
            </a:prstGeom>
          </p:spPr>
        </p:pic>
        <p:sp>
          <p:nvSpPr>
            <p:cNvPr id="3" name="TextBox 2"/>
            <p:cNvSpPr txBox="1"/>
            <p:nvPr/>
          </p:nvSpPr>
          <p:spPr>
            <a:xfrm>
              <a:off x="3563506" y="290462"/>
              <a:ext cx="2549562" cy="1200329"/>
            </a:xfrm>
            <a:prstGeom prst="rect">
              <a:avLst/>
            </a:prstGeom>
            <a:noFill/>
          </p:spPr>
          <p:txBody>
            <a:bodyPr wrap="square" rtlCol="0">
              <a:spAutoFit/>
            </a:bodyPr>
            <a:lstStyle/>
            <a:p>
              <a:r>
                <a:rPr lang="en-US" sz="7200" b="1" dirty="0" smtClean="0">
                  <a:solidFill>
                    <a:schemeClr val="bg1"/>
                  </a:solidFill>
                </a:rPr>
                <a:t>XX%</a:t>
              </a:r>
              <a:endParaRPr lang="en-US" sz="7200" b="1" dirty="0">
                <a:solidFill>
                  <a:schemeClr val="bg1"/>
                </a:solidFill>
              </a:endParaRPr>
            </a:p>
          </p:txBody>
        </p:sp>
        <p:sp>
          <p:nvSpPr>
            <p:cNvPr id="4" name="TextBox 3"/>
            <p:cNvSpPr txBox="1"/>
            <p:nvPr/>
          </p:nvSpPr>
          <p:spPr>
            <a:xfrm>
              <a:off x="3563507" y="1315386"/>
              <a:ext cx="3256834" cy="307777"/>
            </a:xfrm>
            <a:prstGeom prst="rect">
              <a:avLst/>
            </a:prstGeom>
            <a:noFill/>
          </p:spPr>
          <p:txBody>
            <a:bodyPr wrap="square" rtlCol="0">
              <a:spAutoFit/>
            </a:bodyPr>
            <a:lstStyle/>
            <a:p>
              <a:r>
                <a:rPr lang="en-US" sz="1400" b="1" dirty="0" smtClean="0">
                  <a:solidFill>
                    <a:schemeClr val="bg1"/>
                  </a:solidFill>
                </a:rPr>
                <a:t>OF TRAFFIC FATALITIES</a:t>
              </a:r>
              <a:endParaRPr lang="en-US" sz="1400" b="1" dirty="0">
                <a:solidFill>
                  <a:schemeClr val="bg1"/>
                </a:solidFill>
              </a:endParaRPr>
            </a:p>
          </p:txBody>
        </p:sp>
        <p:sp>
          <p:nvSpPr>
            <p:cNvPr id="5" name="TextBox 4"/>
            <p:cNvSpPr txBox="1"/>
            <p:nvPr/>
          </p:nvSpPr>
          <p:spPr>
            <a:xfrm>
              <a:off x="3563508" y="1497634"/>
              <a:ext cx="2549562" cy="615553"/>
            </a:xfrm>
            <a:prstGeom prst="rect">
              <a:avLst/>
            </a:prstGeom>
            <a:noFill/>
          </p:spPr>
          <p:txBody>
            <a:bodyPr wrap="square" rtlCol="0">
              <a:spAutoFit/>
            </a:bodyPr>
            <a:lstStyle/>
            <a:p>
              <a:r>
                <a:rPr lang="en-US" sz="3400" b="1" dirty="0" smtClean="0">
                  <a:solidFill>
                    <a:schemeClr val="bg1"/>
                  </a:solidFill>
                </a:rPr>
                <a:t>IN (STATE)</a:t>
              </a:r>
              <a:endParaRPr lang="en-US" sz="3400" b="1" dirty="0">
                <a:solidFill>
                  <a:schemeClr val="bg1"/>
                </a:solidFill>
              </a:endParaRPr>
            </a:p>
          </p:txBody>
        </p:sp>
        <p:sp>
          <p:nvSpPr>
            <p:cNvPr id="7" name="TextBox 6"/>
            <p:cNvSpPr txBox="1"/>
            <p:nvPr/>
          </p:nvSpPr>
          <p:spPr>
            <a:xfrm>
              <a:off x="3563507" y="2034991"/>
              <a:ext cx="3256834" cy="292388"/>
            </a:xfrm>
            <a:prstGeom prst="rect">
              <a:avLst/>
            </a:prstGeom>
            <a:noFill/>
          </p:spPr>
          <p:txBody>
            <a:bodyPr wrap="square" rtlCol="0">
              <a:spAutoFit/>
            </a:bodyPr>
            <a:lstStyle/>
            <a:p>
              <a:r>
                <a:rPr lang="en-US" sz="1300" b="1" dirty="0" smtClean="0">
                  <a:solidFill>
                    <a:schemeClr val="bg1"/>
                  </a:solidFill>
                </a:rPr>
                <a:t>INVOLVED ALCHOHOL IN </a:t>
              </a:r>
              <a:r>
                <a:rPr lang="en-US" sz="1300" b="1" dirty="0" err="1" smtClean="0">
                  <a:solidFill>
                    <a:schemeClr val="bg1"/>
                  </a:solidFill>
                </a:rPr>
                <a:t>xxxx</a:t>
              </a:r>
              <a:endParaRPr lang="en-US" sz="1300" b="1" dirty="0">
                <a:solidFill>
                  <a:schemeClr val="bg1"/>
                </a:solidFill>
              </a:endParaRPr>
            </a:p>
          </p:txBody>
        </p:sp>
      </p:grpSp>
    </p:spTree>
    <p:extLst>
      <p:ext uri="{BB962C8B-B14F-4D97-AF65-F5344CB8AC3E}">
        <p14:creationId xmlns:p14="http://schemas.microsoft.com/office/powerpoint/2010/main" val="4843991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p:cNvGrpSpPr/>
          <p:nvPr/>
        </p:nvGrpSpPr>
        <p:grpSpPr>
          <a:xfrm>
            <a:off x="1633451" y="1151065"/>
            <a:ext cx="7144796" cy="2658483"/>
            <a:chOff x="869649" y="1312432"/>
            <a:chExt cx="7144796" cy="2658483"/>
          </a:xfrm>
        </p:grpSpPr>
        <p:pic>
          <p:nvPicPr>
            <p:cNvPr id="2" name="Picture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869649" y="1312432"/>
              <a:ext cx="3053749" cy="2658483"/>
            </a:xfrm>
            <a:prstGeom prst="rect">
              <a:avLst/>
            </a:prstGeom>
          </p:spPr>
        </p:pic>
        <p:sp>
          <p:nvSpPr>
            <p:cNvPr id="3" name="TextBox 2"/>
            <p:cNvSpPr txBox="1"/>
            <p:nvPr/>
          </p:nvSpPr>
          <p:spPr>
            <a:xfrm>
              <a:off x="3839055" y="1630138"/>
              <a:ext cx="720765" cy="1323439"/>
            </a:xfrm>
            <a:prstGeom prst="rect">
              <a:avLst/>
            </a:prstGeom>
            <a:noFill/>
          </p:spPr>
          <p:txBody>
            <a:bodyPr wrap="square" rtlCol="0">
              <a:spAutoFit/>
            </a:bodyPr>
            <a:lstStyle/>
            <a:p>
              <a:r>
                <a:rPr lang="en-US" sz="8000" b="1" dirty="0" smtClean="0">
                  <a:solidFill>
                    <a:schemeClr val="bg1"/>
                  </a:solidFill>
                </a:rPr>
                <a:t>2</a:t>
              </a:r>
              <a:endParaRPr lang="en-US" sz="8000" b="1" dirty="0">
                <a:solidFill>
                  <a:schemeClr val="bg1"/>
                </a:solidFill>
              </a:endParaRPr>
            </a:p>
          </p:txBody>
        </p:sp>
        <p:sp>
          <p:nvSpPr>
            <p:cNvPr id="4" name="TextBox 3"/>
            <p:cNvSpPr txBox="1"/>
            <p:nvPr/>
          </p:nvSpPr>
          <p:spPr>
            <a:xfrm>
              <a:off x="4724321" y="1623433"/>
              <a:ext cx="720765" cy="1323439"/>
            </a:xfrm>
            <a:prstGeom prst="rect">
              <a:avLst/>
            </a:prstGeom>
            <a:noFill/>
          </p:spPr>
          <p:txBody>
            <a:bodyPr wrap="square" rtlCol="0">
              <a:spAutoFit/>
            </a:bodyPr>
            <a:lstStyle/>
            <a:p>
              <a:r>
                <a:rPr lang="en-US" sz="8000" b="1" dirty="0" smtClean="0">
                  <a:solidFill>
                    <a:schemeClr val="bg1"/>
                  </a:solidFill>
                </a:rPr>
                <a:t>3</a:t>
              </a:r>
              <a:endParaRPr lang="en-US" sz="8000" b="1" dirty="0">
                <a:solidFill>
                  <a:schemeClr val="bg1"/>
                </a:solidFill>
              </a:endParaRPr>
            </a:p>
          </p:txBody>
        </p:sp>
        <p:sp>
          <p:nvSpPr>
            <p:cNvPr id="5" name="TextBox 4"/>
            <p:cNvSpPr txBox="1"/>
            <p:nvPr/>
          </p:nvSpPr>
          <p:spPr>
            <a:xfrm rot="16200000">
              <a:off x="4090298" y="1997908"/>
              <a:ext cx="1151070" cy="307777"/>
            </a:xfrm>
            <a:prstGeom prst="rect">
              <a:avLst/>
            </a:prstGeom>
            <a:noFill/>
          </p:spPr>
          <p:txBody>
            <a:bodyPr wrap="square" rtlCol="0">
              <a:spAutoFit/>
            </a:bodyPr>
            <a:lstStyle/>
            <a:p>
              <a:r>
                <a:rPr lang="en-US" sz="1400" b="1" dirty="0" smtClean="0">
                  <a:solidFill>
                    <a:schemeClr val="bg1"/>
                  </a:solidFill>
                </a:rPr>
                <a:t>OUT OF</a:t>
              </a:r>
              <a:endParaRPr lang="en-US" sz="1400" b="1" dirty="0">
                <a:solidFill>
                  <a:schemeClr val="bg1"/>
                </a:solidFill>
              </a:endParaRPr>
            </a:p>
          </p:txBody>
        </p:sp>
        <p:sp>
          <p:nvSpPr>
            <p:cNvPr id="6" name="TextBox 5"/>
            <p:cNvSpPr txBox="1"/>
            <p:nvPr/>
          </p:nvSpPr>
          <p:spPr>
            <a:xfrm>
              <a:off x="3839055" y="2698603"/>
              <a:ext cx="3292588" cy="276999"/>
            </a:xfrm>
            <a:prstGeom prst="rect">
              <a:avLst/>
            </a:prstGeom>
            <a:noFill/>
          </p:spPr>
          <p:txBody>
            <a:bodyPr wrap="square" rtlCol="0">
              <a:spAutoFit/>
            </a:bodyPr>
            <a:lstStyle/>
            <a:p>
              <a:r>
                <a:rPr lang="en-US" sz="1200" b="1" i="1" dirty="0" smtClean="0">
                  <a:solidFill>
                    <a:schemeClr val="bg1"/>
                  </a:solidFill>
                </a:rPr>
                <a:t>In motor vehicle crashes in XX are</a:t>
              </a:r>
              <a:endParaRPr lang="en-US" sz="1200" b="1" i="1" dirty="0">
                <a:solidFill>
                  <a:schemeClr val="bg1"/>
                </a:solidFill>
              </a:endParaRPr>
            </a:p>
          </p:txBody>
        </p:sp>
        <p:sp>
          <p:nvSpPr>
            <p:cNvPr id="7" name="TextBox 6"/>
            <p:cNvSpPr txBox="1"/>
            <p:nvPr/>
          </p:nvSpPr>
          <p:spPr>
            <a:xfrm>
              <a:off x="5408267" y="1782092"/>
              <a:ext cx="2079799" cy="1015663"/>
            </a:xfrm>
            <a:prstGeom prst="rect">
              <a:avLst/>
            </a:prstGeom>
            <a:noFill/>
          </p:spPr>
          <p:txBody>
            <a:bodyPr wrap="square" rtlCol="0">
              <a:spAutoFit/>
            </a:bodyPr>
            <a:lstStyle/>
            <a:p>
              <a:r>
                <a:rPr lang="en-US" sz="3000" b="1" dirty="0" smtClean="0">
                  <a:solidFill>
                    <a:schemeClr val="bg1"/>
                  </a:solidFill>
                </a:rPr>
                <a:t>PEOPLE</a:t>
              </a:r>
            </a:p>
            <a:p>
              <a:r>
                <a:rPr lang="en-US" sz="3000" b="1" dirty="0" smtClean="0">
                  <a:solidFill>
                    <a:schemeClr val="bg1"/>
                  </a:solidFill>
                </a:rPr>
                <a:t>KILLED</a:t>
              </a:r>
              <a:endParaRPr lang="en-US" sz="3000" b="1" dirty="0">
                <a:solidFill>
                  <a:schemeClr val="bg1"/>
                </a:solidFill>
              </a:endParaRPr>
            </a:p>
          </p:txBody>
        </p:sp>
        <p:sp>
          <p:nvSpPr>
            <p:cNvPr id="8" name="TextBox 7"/>
            <p:cNvSpPr txBox="1"/>
            <p:nvPr/>
          </p:nvSpPr>
          <p:spPr>
            <a:xfrm>
              <a:off x="3824491" y="2904423"/>
              <a:ext cx="4189954" cy="523220"/>
            </a:xfrm>
            <a:prstGeom prst="rect">
              <a:avLst/>
            </a:prstGeom>
            <a:noFill/>
          </p:spPr>
          <p:txBody>
            <a:bodyPr wrap="square" rtlCol="0">
              <a:spAutoFit/>
            </a:bodyPr>
            <a:lstStyle/>
            <a:p>
              <a:r>
                <a:rPr lang="en-US" sz="2800" b="1" dirty="0" smtClean="0">
                  <a:solidFill>
                    <a:schemeClr val="bg1"/>
                  </a:solidFill>
                </a:rPr>
                <a:t>NOT BUCKLED UP</a:t>
              </a:r>
              <a:endParaRPr lang="en-US" sz="2800" b="1" dirty="0">
                <a:solidFill>
                  <a:schemeClr val="bg1"/>
                </a:solidFill>
              </a:endParaRPr>
            </a:p>
          </p:txBody>
        </p:sp>
        <p:sp>
          <p:nvSpPr>
            <p:cNvPr id="9" name="TextBox 8"/>
            <p:cNvSpPr txBox="1"/>
            <p:nvPr/>
          </p:nvSpPr>
          <p:spPr>
            <a:xfrm>
              <a:off x="3839055" y="3326046"/>
              <a:ext cx="3292588" cy="276999"/>
            </a:xfrm>
            <a:prstGeom prst="rect">
              <a:avLst/>
            </a:prstGeom>
            <a:noFill/>
          </p:spPr>
          <p:txBody>
            <a:bodyPr wrap="square" rtlCol="0">
              <a:spAutoFit/>
            </a:bodyPr>
            <a:lstStyle/>
            <a:p>
              <a:r>
                <a:rPr lang="en-US" sz="1200" b="1" i="1" dirty="0" smtClean="0">
                  <a:solidFill>
                    <a:schemeClr val="bg1"/>
                  </a:solidFill>
                </a:rPr>
                <a:t>In </a:t>
              </a:r>
              <a:r>
                <a:rPr lang="en-US" sz="1200" b="1" i="1" dirty="0" err="1" smtClean="0">
                  <a:solidFill>
                    <a:schemeClr val="bg1"/>
                  </a:solidFill>
                </a:rPr>
                <a:t>xxxx</a:t>
              </a:r>
              <a:endParaRPr lang="en-US" sz="1200" b="1" i="1" dirty="0">
                <a:solidFill>
                  <a:schemeClr val="bg1"/>
                </a:solidFill>
              </a:endParaRPr>
            </a:p>
          </p:txBody>
        </p:sp>
      </p:grpSp>
    </p:spTree>
    <p:extLst>
      <p:ext uri="{BB962C8B-B14F-4D97-AF65-F5344CB8AC3E}">
        <p14:creationId xmlns:p14="http://schemas.microsoft.com/office/powerpoint/2010/main" val="1858233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3310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94826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spTree>
    <p:extLst>
      <p:ext uri="{BB962C8B-B14F-4D97-AF65-F5344CB8AC3E}">
        <p14:creationId xmlns:p14="http://schemas.microsoft.com/office/powerpoint/2010/main" val="16017122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363161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3865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69196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Progress</a:t>
            </a:r>
            <a:endParaRPr lang="en-US" dirty="0"/>
          </a:p>
        </p:txBody>
      </p:sp>
      <p:graphicFrame>
        <p:nvGraphicFramePr>
          <p:cNvPr id="11" name="Chart 10"/>
          <p:cNvGraphicFramePr/>
          <p:nvPr>
            <p:extLst>
              <p:ext uri="{D42A27DB-BD31-4B8C-83A1-F6EECF244321}">
                <p14:modId xmlns:p14="http://schemas.microsoft.com/office/powerpoint/2010/main" val="149517003"/>
              </p:ext>
            </p:extLst>
          </p:nvPr>
        </p:nvGraphicFramePr>
        <p:xfrm>
          <a:off x="693967" y="1304128"/>
          <a:ext cx="7626950" cy="304903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rot="16200000">
            <a:off x="-589371" y="2384441"/>
            <a:ext cx="2224009" cy="307777"/>
          </a:xfrm>
          <a:prstGeom prst="rect">
            <a:avLst/>
          </a:prstGeom>
          <a:noFill/>
        </p:spPr>
        <p:txBody>
          <a:bodyPr wrap="square" rtlCol="0">
            <a:spAutoFit/>
          </a:bodyPr>
          <a:lstStyle/>
          <a:p>
            <a:pPr algn="ctr" defTabSz="914400"/>
            <a:r>
              <a:rPr lang="en-US" sz="1400" dirty="0" smtClean="0">
                <a:solidFill>
                  <a:srgbClr val="000000"/>
                </a:solidFill>
                <a:cs typeface="Arial"/>
              </a:rPr>
              <a:t>FATALITIES</a:t>
            </a:r>
            <a:endParaRPr lang="en-US" sz="1400" dirty="0">
              <a:solidFill>
                <a:srgbClr val="000000"/>
              </a:solidFill>
              <a:cs typeface="Arial"/>
            </a:endParaRPr>
          </a:p>
        </p:txBody>
      </p:sp>
      <p:sp>
        <p:nvSpPr>
          <p:cNvPr id="13" name="TextBox 12"/>
          <p:cNvSpPr txBox="1"/>
          <p:nvPr/>
        </p:nvSpPr>
        <p:spPr>
          <a:xfrm rot="16200000">
            <a:off x="6769881" y="2384441"/>
            <a:ext cx="3490776" cy="307777"/>
          </a:xfrm>
          <a:prstGeom prst="rect">
            <a:avLst/>
          </a:prstGeom>
          <a:noFill/>
        </p:spPr>
        <p:txBody>
          <a:bodyPr wrap="square" rtlCol="0">
            <a:spAutoFit/>
          </a:bodyPr>
          <a:lstStyle/>
          <a:p>
            <a:pPr algn="ctr" defTabSz="914400"/>
            <a:r>
              <a:rPr lang="en-US" sz="1400" dirty="0" smtClean="0">
                <a:solidFill>
                  <a:srgbClr val="000000"/>
                </a:solidFill>
                <a:cs typeface="Arial"/>
              </a:rPr>
              <a:t>FATALITY RATE/100M VMT</a:t>
            </a:r>
            <a:endParaRPr lang="en-US" sz="1400" dirty="0">
              <a:solidFill>
                <a:srgbClr val="000000"/>
              </a:solidFill>
              <a:cs typeface="Arial"/>
            </a:endParaRPr>
          </a:p>
        </p:txBody>
      </p:sp>
    </p:spTree>
    <p:extLst>
      <p:ext uri="{BB962C8B-B14F-4D97-AF65-F5344CB8AC3E}">
        <p14:creationId xmlns:p14="http://schemas.microsoft.com/office/powerpoint/2010/main" val="18657063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779390" y="1397499"/>
            <a:ext cx="3714161" cy="2955893"/>
          </a:xfrm>
        </p:spPr>
        <p:txBody>
          <a:bodyPr/>
          <a:lstStyle/>
          <a:p>
            <a:pPr marL="0" indent="0">
              <a:buNone/>
            </a:pPr>
            <a:r>
              <a:rPr lang="en-US" b="1" dirty="0"/>
              <a:t>Vision: </a:t>
            </a:r>
            <a:r>
              <a:rPr lang="en-US" dirty="0"/>
              <a:t>A </a:t>
            </a:r>
            <a:r>
              <a:rPr lang="en-US"/>
              <a:t>highway </a:t>
            </a:r>
            <a:r>
              <a:rPr lang="en-US" smtClean="0"/>
              <a:t>system free </a:t>
            </a:r>
            <a:r>
              <a:rPr lang="en-US" dirty="0" smtClean="0"/>
              <a:t>of fatalities</a:t>
            </a:r>
            <a:r>
              <a:rPr lang="en-US" dirty="0"/>
              <a:t>, changing the nation’s culture to the point where even one </a:t>
            </a:r>
            <a:r>
              <a:rPr lang="en-US" dirty="0" smtClean="0"/>
              <a:t>traffic-related </a:t>
            </a:r>
            <a:r>
              <a:rPr lang="en-US" dirty="0"/>
              <a:t>death is unacceptable</a:t>
            </a:r>
          </a:p>
          <a:p>
            <a:pPr marL="0" indent="0">
              <a:buNone/>
            </a:pPr>
            <a:endParaRPr lang="en-US" dirty="0"/>
          </a:p>
        </p:txBody>
      </p:sp>
      <p:pic>
        <p:nvPicPr>
          <p:cNvPr id="4" name="Picture 3" descr="Screen Shot 2016-03-28 at 8.15.00 A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191860">
            <a:off x="1048486" y="409849"/>
            <a:ext cx="3004927" cy="3884534"/>
          </a:xfrm>
          <a:prstGeom prst="rect">
            <a:avLst/>
          </a:prstGeom>
          <a:effectLst>
            <a:outerShdw blurRad="139700" dist="38100" dir="300000" algn="tl" rotWithShape="0">
              <a:prstClr val="black">
                <a:alpha val="67000"/>
              </a:prstClr>
            </a:outerShdw>
          </a:effectLst>
        </p:spPr>
      </p:pic>
    </p:spTree>
    <p:extLst>
      <p:ext uri="{BB962C8B-B14F-4D97-AF65-F5344CB8AC3E}">
        <p14:creationId xmlns:p14="http://schemas.microsoft.com/office/powerpoint/2010/main" val="21453659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Stakeholders</a:t>
            </a:r>
            <a:endParaRPr lang="en-US" dirty="0"/>
          </a:p>
        </p:txBody>
      </p:sp>
      <p:grpSp>
        <p:nvGrpSpPr>
          <p:cNvPr id="19" name="Group 18"/>
          <p:cNvGrpSpPr/>
          <p:nvPr/>
        </p:nvGrpSpPr>
        <p:grpSpPr>
          <a:xfrm>
            <a:off x="643478" y="1256162"/>
            <a:ext cx="1408855" cy="2611189"/>
            <a:chOff x="643478" y="1473767"/>
            <a:chExt cx="1408855" cy="2611189"/>
          </a:xfrm>
        </p:grpSpPr>
        <p:pic>
          <p:nvPicPr>
            <p:cNvPr id="4" name="Picture 3" descr="aamva_logo.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3478" y="1473767"/>
              <a:ext cx="1408855" cy="931564"/>
            </a:xfrm>
            <a:prstGeom prst="rect">
              <a:avLst/>
            </a:prstGeom>
          </p:spPr>
        </p:pic>
        <p:pic>
          <p:nvPicPr>
            <p:cNvPr id="8" name="Picture 7" descr="iacp-logo.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478" y="2758285"/>
              <a:ext cx="1408855" cy="1326671"/>
            </a:xfrm>
            <a:prstGeom prst="rect">
              <a:avLst/>
            </a:prstGeom>
          </p:spPr>
        </p:pic>
      </p:grpSp>
      <p:grpSp>
        <p:nvGrpSpPr>
          <p:cNvPr id="16" name="Group 15"/>
          <p:cNvGrpSpPr/>
          <p:nvPr/>
        </p:nvGrpSpPr>
        <p:grpSpPr>
          <a:xfrm>
            <a:off x="2680697" y="1391566"/>
            <a:ext cx="1496908" cy="2487388"/>
            <a:chOff x="2118683" y="1609171"/>
            <a:chExt cx="1496908" cy="2487388"/>
          </a:xfrm>
        </p:grpSpPr>
        <p:pic>
          <p:nvPicPr>
            <p:cNvPr id="5" name="Picture 4" descr="AASHTO logo_n_RGB_jpeg.jp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18683" y="1609171"/>
              <a:ext cx="1496908" cy="650830"/>
            </a:xfrm>
            <a:prstGeom prst="rect">
              <a:avLst/>
            </a:prstGeom>
          </p:spPr>
        </p:pic>
        <p:pic>
          <p:nvPicPr>
            <p:cNvPr id="9" name="Picture 8" descr="NACE.png"/>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180321" y="2726227"/>
              <a:ext cx="1373633" cy="1370332"/>
            </a:xfrm>
            <a:prstGeom prst="rect">
              <a:avLst/>
            </a:prstGeom>
          </p:spPr>
        </p:pic>
      </p:grpSp>
      <p:grpSp>
        <p:nvGrpSpPr>
          <p:cNvPr id="14" name="Group 13"/>
          <p:cNvGrpSpPr/>
          <p:nvPr/>
        </p:nvGrpSpPr>
        <p:grpSpPr>
          <a:xfrm>
            <a:off x="4805969" y="1050411"/>
            <a:ext cx="1338412" cy="2772429"/>
            <a:chOff x="3793348" y="1268016"/>
            <a:chExt cx="1338412" cy="2772429"/>
          </a:xfrm>
        </p:grpSpPr>
        <p:pic>
          <p:nvPicPr>
            <p:cNvPr id="6" name="Picture 5" descr="cvsa_logo.jpg"/>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793348" y="1268016"/>
              <a:ext cx="1338412" cy="1338412"/>
            </a:xfrm>
            <a:prstGeom prst="rect">
              <a:avLst/>
            </a:prstGeom>
          </p:spPr>
        </p:pic>
        <p:pic>
          <p:nvPicPr>
            <p:cNvPr id="10" name="Picture 9" descr="NASEMSO.png"/>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940677" y="2807697"/>
              <a:ext cx="1043755" cy="1232748"/>
            </a:xfrm>
            <a:prstGeom prst="rect">
              <a:avLst/>
            </a:prstGeom>
          </p:spPr>
        </p:pic>
      </p:grpSp>
      <p:pic>
        <p:nvPicPr>
          <p:cNvPr id="7" name="Picture 6" descr="GHSA Logo Final09.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6772744" y="1374182"/>
            <a:ext cx="1584962" cy="645812"/>
          </a:xfrm>
          <a:prstGeom prst="rect">
            <a:avLst/>
          </a:prstGeom>
        </p:spPr>
      </p:pic>
      <p:pic>
        <p:nvPicPr>
          <p:cNvPr id="21" name="Picture 20"/>
          <p:cNvPicPr>
            <a:picLocks noChangeAspect="1"/>
          </p:cNvPicPr>
          <p:nvPr/>
        </p:nvPicPr>
        <p:blipFill>
          <a:blip r:embed="rId10">
            <a:extLst>
              <a:ext uri="{28A0092B-C50C-407E-A947-70E740481C1C}">
                <a14:useLocalDpi xmlns:a14="http://schemas.microsoft.com/office/drawing/2010/main"/>
              </a:ext>
            </a:extLst>
          </a:blip>
          <a:stretch>
            <a:fillRect/>
          </a:stretch>
        </p:blipFill>
        <p:spPr>
          <a:xfrm>
            <a:off x="6668645" y="2642208"/>
            <a:ext cx="1838685" cy="1112212"/>
          </a:xfrm>
          <a:prstGeom prst="rect">
            <a:avLst/>
          </a:prstGeom>
        </p:spPr>
      </p:pic>
    </p:spTree>
    <p:extLst>
      <p:ext uri="{BB962C8B-B14F-4D97-AF65-F5344CB8AC3E}">
        <p14:creationId xmlns:p14="http://schemas.microsoft.com/office/powerpoint/2010/main" val="3725212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hart 13"/>
          <p:cNvGraphicFramePr>
            <a:graphicFrameLocks/>
          </p:cNvGraphicFramePr>
          <p:nvPr>
            <p:extLst>
              <p:ext uri="{D42A27DB-BD31-4B8C-83A1-F6EECF244321}">
                <p14:modId xmlns:p14="http://schemas.microsoft.com/office/powerpoint/2010/main" val="1816318708"/>
              </p:ext>
            </p:extLst>
          </p:nvPr>
        </p:nvGraphicFramePr>
        <p:xfrm>
          <a:off x="6184833" y="2725653"/>
          <a:ext cx="2547072" cy="1199029"/>
        </p:xfrm>
        <a:graphic>
          <a:graphicData uri="http://schemas.openxmlformats.org/drawingml/2006/chart">
            <c:chart xmlns:c="http://schemas.openxmlformats.org/drawingml/2006/chart" xmlns:r="http://schemas.openxmlformats.org/officeDocument/2006/relationships" r:id="rId3"/>
          </a:graphicData>
        </a:graphic>
      </p:graphicFrame>
      <p:pic>
        <p:nvPicPr>
          <p:cNvPr id="21" name="Picture 20"/>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6491" y="1429760"/>
            <a:ext cx="2538758" cy="1137603"/>
          </a:xfrm>
          <a:prstGeom prst="rect">
            <a:avLst/>
          </a:prstGeom>
        </p:spPr>
      </p:pic>
      <p:pic>
        <p:nvPicPr>
          <p:cNvPr id="22" name="Picture 21"/>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387881" y="1429759"/>
            <a:ext cx="2549804" cy="1137603"/>
          </a:xfrm>
          <a:prstGeom prst="rect">
            <a:avLst/>
          </a:prstGeom>
        </p:spPr>
      </p:pic>
      <p:pic>
        <p:nvPicPr>
          <p:cNvPr id="23" name="Picture 22"/>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6205306" y="1412879"/>
            <a:ext cx="2526600" cy="1154484"/>
          </a:xfrm>
          <a:prstGeom prst="rect">
            <a:avLst/>
          </a:prstGeom>
        </p:spPr>
      </p:pic>
      <p:pic>
        <p:nvPicPr>
          <p:cNvPr id="24" name="Picture 23"/>
          <p:cNvPicPr>
            <a:picLocks noChangeAspect="1"/>
          </p:cNvPicPr>
          <p:nvPr/>
        </p:nvPicPr>
        <p:blipFill rotWithShape="1">
          <a:blip r:embed="rId7" cstate="screen">
            <a:extLst>
              <a:ext uri="{28A0092B-C50C-407E-A947-70E740481C1C}">
                <a14:useLocalDpi xmlns:a14="http://schemas.microsoft.com/office/drawing/2010/main"/>
              </a:ext>
            </a:extLst>
          </a:blip>
          <a:srcRect l="-1"/>
          <a:stretch/>
        </p:blipFill>
        <p:spPr>
          <a:xfrm>
            <a:off x="3394504" y="2743942"/>
            <a:ext cx="2529404" cy="1138349"/>
          </a:xfrm>
          <a:prstGeom prst="rect">
            <a:avLst/>
          </a:prstGeom>
        </p:spPr>
      </p:pic>
      <p:pic>
        <p:nvPicPr>
          <p:cNvPr id="25" name="Picture 24"/>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12221" y="2743942"/>
            <a:ext cx="2554073" cy="1138349"/>
          </a:xfrm>
          <a:prstGeom prst="rect">
            <a:avLst/>
          </a:prstGeom>
        </p:spPr>
      </p:pic>
      <p:sp>
        <p:nvSpPr>
          <p:cNvPr id="2" name="Title 1"/>
          <p:cNvSpPr>
            <a:spLocks noGrp="1"/>
          </p:cNvSpPr>
          <p:nvPr>
            <p:ph type="title"/>
          </p:nvPr>
        </p:nvSpPr>
        <p:spPr/>
        <p:txBody>
          <a:bodyPr/>
          <a:lstStyle/>
          <a:p>
            <a:r>
              <a:rPr lang="en-US" dirty="0" smtClean="0"/>
              <a:t>TZD Emphasis Areas</a:t>
            </a:r>
            <a:endParaRPr lang="en-US" dirty="0"/>
          </a:p>
        </p:txBody>
      </p:sp>
      <p:sp>
        <p:nvSpPr>
          <p:cNvPr id="6" name="Rectangle 5"/>
          <p:cNvSpPr/>
          <p:nvPr/>
        </p:nvSpPr>
        <p:spPr>
          <a:xfrm>
            <a:off x="619223" y="1116375"/>
            <a:ext cx="2526598" cy="307777"/>
          </a:xfrm>
          <a:prstGeom prst="rect">
            <a:avLst/>
          </a:prstGeom>
        </p:spPr>
        <p:txBody>
          <a:bodyPr wrap="square">
            <a:spAutoFit/>
          </a:bodyPr>
          <a:lstStyle/>
          <a:p>
            <a:pPr algn="ctr"/>
            <a:r>
              <a:rPr lang="en-US" sz="1400" dirty="0" smtClean="0">
                <a:latin typeface="Arial"/>
                <a:cs typeface="Arial"/>
              </a:rPr>
              <a:t>Drivers and Passengers</a:t>
            </a:r>
            <a:endParaRPr lang="en-US" sz="1400" dirty="0">
              <a:latin typeface="Arial"/>
              <a:cs typeface="Arial"/>
            </a:endParaRPr>
          </a:p>
        </p:txBody>
      </p:sp>
      <p:sp>
        <p:nvSpPr>
          <p:cNvPr id="8" name="Rectangle 7"/>
          <p:cNvSpPr/>
          <p:nvPr/>
        </p:nvSpPr>
        <p:spPr>
          <a:xfrm>
            <a:off x="619223" y="3887899"/>
            <a:ext cx="2526598" cy="307777"/>
          </a:xfrm>
          <a:prstGeom prst="rect">
            <a:avLst/>
          </a:prstGeom>
        </p:spPr>
        <p:txBody>
          <a:bodyPr wrap="square">
            <a:spAutoFit/>
          </a:bodyPr>
          <a:lstStyle/>
          <a:p>
            <a:pPr algn="ctr"/>
            <a:r>
              <a:rPr lang="en-US" sz="1400" dirty="0" smtClean="0">
                <a:latin typeface="Arial"/>
                <a:cs typeface="Arial"/>
              </a:rPr>
              <a:t>Infrastructure</a:t>
            </a:r>
          </a:p>
        </p:txBody>
      </p:sp>
      <p:sp>
        <p:nvSpPr>
          <p:cNvPr id="10" name="Rectangle 9"/>
          <p:cNvSpPr/>
          <p:nvPr/>
        </p:nvSpPr>
        <p:spPr>
          <a:xfrm>
            <a:off x="3397308" y="3887899"/>
            <a:ext cx="2526600" cy="307777"/>
          </a:xfrm>
          <a:prstGeom prst="rect">
            <a:avLst/>
          </a:prstGeom>
        </p:spPr>
        <p:txBody>
          <a:bodyPr wrap="square">
            <a:spAutoFit/>
          </a:bodyPr>
          <a:lstStyle/>
          <a:p>
            <a:pPr algn="ctr"/>
            <a:r>
              <a:rPr lang="en-US" sz="1400" dirty="0" smtClean="0">
                <a:latin typeface="Arial"/>
                <a:cs typeface="Arial"/>
              </a:rPr>
              <a:t>Emergency Medical Services</a:t>
            </a:r>
          </a:p>
        </p:txBody>
      </p:sp>
      <p:sp>
        <p:nvSpPr>
          <p:cNvPr id="11" name="Rectangle 10"/>
          <p:cNvSpPr/>
          <p:nvPr/>
        </p:nvSpPr>
        <p:spPr>
          <a:xfrm>
            <a:off x="3397308" y="1115630"/>
            <a:ext cx="2526600" cy="307777"/>
          </a:xfrm>
          <a:prstGeom prst="rect">
            <a:avLst/>
          </a:prstGeom>
        </p:spPr>
        <p:txBody>
          <a:bodyPr wrap="square">
            <a:spAutoFit/>
          </a:bodyPr>
          <a:lstStyle/>
          <a:p>
            <a:pPr algn="ctr"/>
            <a:r>
              <a:rPr lang="en-US" sz="1400" dirty="0" smtClean="0">
                <a:latin typeface="Arial"/>
                <a:cs typeface="Arial"/>
              </a:rPr>
              <a:t>Vulnerable Users</a:t>
            </a:r>
            <a:endParaRPr lang="en-US" sz="1400" dirty="0">
              <a:latin typeface="Arial"/>
              <a:cs typeface="Arial"/>
            </a:endParaRPr>
          </a:p>
        </p:txBody>
      </p:sp>
      <p:sp>
        <p:nvSpPr>
          <p:cNvPr id="13" name="Rectangle 12"/>
          <p:cNvSpPr/>
          <p:nvPr/>
        </p:nvSpPr>
        <p:spPr>
          <a:xfrm>
            <a:off x="6205307" y="1115630"/>
            <a:ext cx="2526599" cy="307777"/>
          </a:xfrm>
          <a:prstGeom prst="rect">
            <a:avLst/>
          </a:prstGeom>
        </p:spPr>
        <p:txBody>
          <a:bodyPr wrap="square">
            <a:spAutoFit/>
          </a:bodyPr>
          <a:lstStyle/>
          <a:p>
            <a:pPr algn="ctr"/>
            <a:r>
              <a:rPr lang="en-US" sz="1400" dirty="0" smtClean="0">
                <a:latin typeface="Arial"/>
                <a:cs typeface="Arial"/>
              </a:rPr>
              <a:t>Vehicle</a:t>
            </a:r>
            <a:r>
              <a:rPr lang="en-US" sz="1400" dirty="0">
                <a:latin typeface="Arial"/>
                <a:cs typeface="Arial"/>
              </a:rPr>
              <a:t>s</a:t>
            </a:r>
            <a:endParaRPr lang="en-US" sz="1400" dirty="0" smtClean="0">
              <a:latin typeface="Arial"/>
              <a:cs typeface="Arial"/>
            </a:endParaRPr>
          </a:p>
        </p:txBody>
      </p:sp>
      <p:sp>
        <p:nvSpPr>
          <p:cNvPr id="15" name="Rectangle 14"/>
          <p:cNvSpPr/>
          <p:nvPr/>
        </p:nvSpPr>
        <p:spPr>
          <a:xfrm>
            <a:off x="6205306" y="3887899"/>
            <a:ext cx="2526599" cy="307777"/>
          </a:xfrm>
          <a:prstGeom prst="rect">
            <a:avLst/>
          </a:prstGeom>
        </p:spPr>
        <p:txBody>
          <a:bodyPr wrap="square">
            <a:spAutoFit/>
          </a:bodyPr>
          <a:lstStyle/>
          <a:p>
            <a:pPr algn="ctr"/>
            <a:r>
              <a:rPr lang="en-US" sz="1400" dirty="0" smtClean="0">
                <a:latin typeface="Arial"/>
                <a:cs typeface="Arial"/>
              </a:rPr>
              <a:t>Data Processes</a:t>
            </a:r>
          </a:p>
        </p:txBody>
      </p:sp>
    </p:spTree>
    <p:extLst>
      <p:ext uri="{BB962C8B-B14F-4D97-AF65-F5344CB8AC3E}">
        <p14:creationId xmlns:p14="http://schemas.microsoft.com/office/powerpoint/2010/main" val="12862247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Safety Culture</a:t>
            </a:r>
            <a:endParaRPr lang="en-US" dirty="0"/>
          </a:p>
        </p:txBody>
      </p:sp>
      <p:sp>
        <p:nvSpPr>
          <p:cNvPr id="3" name="Content Placeholder 2"/>
          <p:cNvSpPr>
            <a:spLocks noGrp="1"/>
          </p:cNvSpPr>
          <p:nvPr>
            <p:ph idx="1"/>
          </p:nvPr>
        </p:nvSpPr>
        <p:spPr>
          <a:xfrm>
            <a:off x="4854804" y="1633176"/>
            <a:ext cx="3660546" cy="1845320"/>
          </a:xfrm>
        </p:spPr>
        <p:txBody>
          <a:bodyPr>
            <a:normAutofit/>
          </a:bodyPr>
          <a:lstStyle/>
          <a:p>
            <a:r>
              <a:rPr lang="en-US" sz="2000" dirty="0">
                <a:cs typeface="Arial"/>
              </a:rPr>
              <a:t>Safety culture is more than public information </a:t>
            </a:r>
            <a:r>
              <a:rPr lang="en-US" sz="2000" dirty="0" smtClean="0">
                <a:cs typeface="Arial"/>
              </a:rPr>
              <a:t>campaigns</a:t>
            </a:r>
          </a:p>
          <a:p>
            <a:endParaRPr lang="en-US" sz="2000" dirty="0" smtClean="0">
              <a:cs typeface="Arial"/>
            </a:endParaRPr>
          </a:p>
          <a:p>
            <a:r>
              <a:rPr lang="en-US" sz="2000" dirty="0">
                <a:cs typeface="Arial"/>
              </a:rPr>
              <a:t>Safety must be a factor in every transportation decision</a:t>
            </a:r>
          </a:p>
          <a:p>
            <a:endParaRPr lang="en-US" dirty="0"/>
          </a:p>
        </p:txBody>
      </p:sp>
      <p:pic>
        <p:nvPicPr>
          <p:cNvPr id="4" name="Picture 3" descr="Screen Shot 2016-03-28 at 8.23.45 AM.png"/>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89600" y="1243108"/>
            <a:ext cx="4197559" cy="2661347"/>
          </a:xfrm>
          <a:prstGeom prst="rect">
            <a:avLst/>
          </a:prstGeom>
        </p:spPr>
      </p:pic>
    </p:spTree>
    <p:extLst>
      <p:ext uri="{BB962C8B-B14F-4D97-AF65-F5344CB8AC3E}">
        <p14:creationId xmlns:p14="http://schemas.microsoft.com/office/powerpoint/2010/main" val="6559511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Implementation</a:t>
            </a:r>
          </a:p>
        </p:txBody>
      </p:sp>
      <p:sp>
        <p:nvSpPr>
          <p:cNvPr id="4" name="Content Placeholder 3"/>
          <p:cNvSpPr>
            <a:spLocks noGrp="1"/>
          </p:cNvSpPr>
          <p:nvPr>
            <p:ph sz="half" idx="2"/>
          </p:nvPr>
        </p:nvSpPr>
        <p:spPr>
          <a:xfrm>
            <a:off x="629842" y="1268017"/>
            <a:ext cx="3868340" cy="3066240"/>
          </a:xfrm>
        </p:spPr>
        <p:txBody>
          <a:bodyPr/>
          <a:lstStyle/>
          <a:p>
            <a:r>
              <a:rPr lang="en-US" dirty="0"/>
              <a:t>You may already have </a:t>
            </a:r>
            <a:r>
              <a:rPr lang="en-US" dirty="0" smtClean="0"/>
              <a:t>a</a:t>
            </a:r>
            <a:br>
              <a:rPr lang="en-US" dirty="0" smtClean="0"/>
            </a:br>
            <a:r>
              <a:rPr lang="en-US" dirty="0" smtClean="0"/>
              <a:t>head </a:t>
            </a:r>
            <a:r>
              <a:rPr lang="en-US" dirty="0"/>
              <a:t>start</a:t>
            </a:r>
          </a:p>
          <a:p>
            <a:pPr lvl="1"/>
            <a:r>
              <a:rPr lang="en-US" i="1" dirty="0">
                <a:solidFill>
                  <a:schemeClr val="tx1">
                    <a:lumMod val="65000"/>
                    <a:lumOff val="35000"/>
                  </a:schemeClr>
                </a:solidFill>
              </a:rPr>
              <a:t>Do you already have </a:t>
            </a:r>
            <a:r>
              <a:rPr lang="en-US" i="1" dirty="0" smtClean="0">
                <a:solidFill>
                  <a:schemeClr val="tx1">
                    <a:lumMod val="65000"/>
                    <a:lumOff val="35000"/>
                  </a:schemeClr>
                </a:solidFill>
              </a:rPr>
              <a:t>a </a:t>
            </a:r>
            <a:br>
              <a:rPr lang="en-US" i="1" dirty="0" smtClean="0">
                <a:solidFill>
                  <a:schemeClr val="tx1">
                    <a:lumMod val="65000"/>
                    <a:lumOff val="35000"/>
                  </a:schemeClr>
                </a:solidFill>
              </a:rPr>
            </a:br>
            <a:r>
              <a:rPr lang="en-US" i="1" dirty="0" smtClean="0">
                <a:solidFill>
                  <a:schemeClr val="tx1">
                    <a:lumMod val="65000"/>
                    <a:lumOff val="35000"/>
                  </a:schemeClr>
                </a:solidFill>
              </a:rPr>
              <a:t>zero-based </a:t>
            </a:r>
            <a:r>
              <a:rPr lang="en-US" i="1" dirty="0">
                <a:solidFill>
                  <a:schemeClr val="tx1">
                    <a:lumMod val="65000"/>
                    <a:lumOff val="35000"/>
                  </a:schemeClr>
                </a:solidFill>
              </a:rPr>
              <a:t>goal?</a:t>
            </a:r>
          </a:p>
          <a:p>
            <a:pPr lvl="1"/>
            <a:r>
              <a:rPr lang="en-US" i="1" dirty="0">
                <a:solidFill>
                  <a:schemeClr val="tx1">
                    <a:lumMod val="65000"/>
                    <a:lumOff val="35000"/>
                  </a:schemeClr>
                </a:solidFill>
              </a:rPr>
              <a:t>What are you already doing that’s listed in the National Strategy? </a:t>
            </a:r>
          </a:p>
          <a:p>
            <a:endParaRPr lang="en-US" dirty="0"/>
          </a:p>
        </p:txBody>
      </p:sp>
      <p:sp>
        <p:nvSpPr>
          <p:cNvPr id="6" name="Content Placeholder 5"/>
          <p:cNvSpPr>
            <a:spLocks noGrp="1"/>
          </p:cNvSpPr>
          <p:nvPr>
            <p:ph sz="quarter" idx="4"/>
          </p:nvPr>
        </p:nvSpPr>
        <p:spPr>
          <a:xfrm>
            <a:off x="4629150" y="1268016"/>
            <a:ext cx="3887391" cy="3066241"/>
          </a:xfrm>
        </p:spPr>
        <p:txBody>
          <a:bodyPr/>
          <a:lstStyle/>
          <a:p>
            <a:r>
              <a:rPr lang="en-US" dirty="0"/>
              <a:t>Collaboration is key</a:t>
            </a:r>
          </a:p>
          <a:p>
            <a:pPr lvl="1"/>
            <a:r>
              <a:rPr lang="en-US" i="1" dirty="0">
                <a:solidFill>
                  <a:schemeClr val="tx1">
                    <a:lumMod val="65000"/>
                    <a:lumOff val="35000"/>
                  </a:schemeClr>
                </a:solidFill>
              </a:rPr>
              <a:t>Who are your current partners?</a:t>
            </a:r>
          </a:p>
          <a:p>
            <a:pPr lvl="1"/>
            <a:r>
              <a:rPr lang="en-US" i="1" dirty="0">
                <a:solidFill>
                  <a:schemeClr val="tx1">
                    <a:lumMod val="65000"/>
                    <a:lumOff val="35000"/>
                  </a:schemeClr>
                </a:solidFill>
              </a:rPr>
              <a:t>Who else can you bring to the table? </a:t>
            </a:r>
          </a:p>
          <a:p>
            <a:pPr lvl="1"/>
            <a:r>
              <a:rPr lang="en-US" i="1" dirty="0">
                <a:solidFill>
                  <a:schemeClr val="tx1">
                    <a:lumMod val="65000"/>
                    <a:lumOff val="35000"/>
                  </a:schemeClr>
                </a:solidFill>
              </a:rPr>
              <a:t>How can you work together to realize a common vision? </a:t>
            </a:r>
          </a:p>
          <a:p>
            <a:pPr lvl="1"/>
            <a:r>
              <a:rPr lang="en-US" i="1" dirty="0">
                <a:solidFill>
                  <a:schemeClr val="tx1">
                    <a:lumMod val="65000"/>
                    <a:lumOff val="35000"/>
                  </a:schemeClr>
                </a:solidFill>
              </a:rPr>
              <a:t>What do you need to do in your area to bring people into the fold on a zero-based goal? </a:t>
            </a:r>
          </a:p>
          <a:p>
            <a:endParaRPr lang="en-US" dirty="0"/>
          </a:p>
        </p:txBody>
      </p:sp>
    </p:spTree>
    <p:extLst>
      <p:ext uri="{BB962C8B-B14F-4D97-AF65-F5344CB8AC3E}">
        <p14:creationId xmlns:p14="http://schemas.microsoft.com/office/powerpoint/2010/main" val="2020691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TZD Support</a:t>
            </a:r>
            <a:endParaRPr lang="en-US" dirty="0"/>
          </a:p>
        </p:txBody>
      </p:sp>
      <p:sp>
        <p:nvSpPr>
          <p:cNvPr id="6" name="Content Placeholder 5"/>
          <p:cNvSpPr>
            <a:spLocks noGrp="1"/>
          </p:cNvSpPr>
          <p:nvPr>
            <p:ph sz="quarter" idx="4"/>
          </p:nvPr>
        </p:nvSpPr>
        <p:spPr>
          <a:xfrm>
            <a:off x="4629150" y="1183175"/>
            <a:ext cx="4085354" cy="3066241"/>
          </a:xfrm>
        </p:spPr>
        <p:txBody>
          <a:bodyPr>
            <a:normAutofit lnSpcReduction="10000"/>
          </a:bodyPr>
          <a:lstStyle/>
          <a:p>
            <a:pPr marL="0" indent="0">
              <a:buNone/>
            </a:pPr>
            <a:r>
              <a:rPr lang="en-US" dirty="0"/>
              <a:t>Use </a:t>
            </a:r>
            <a:r>
              <a:rPr lang="en-US" i="1" dirty="0"/>
              <a:t>Toward Zero </a:t>
            </a:r>
            <a:r>
              <a:rPr lang="en-US" i="1" dirty="0" smtClean="0"/>
              <a:t>Deaths</a:t>
            </a:r>
            <a:br>
              <a:rPr lang="en-US" i="1" dirty="0" smtClean="0"/>
            </a:br>
            <a:r>
              <a:rPr lang="en-US" dirty="0" smtClean="0"/>
              <a:t>as </a:t>
            </a:r>
            <a:r>
              <a:rPr lang="en-US" dirty="0"/>
              <a:t>a resource</a:t>
            </a:r>
          </a:p>
          <a:p>
            <a:pPr lvl="1"/>
            <a:r>
              <a:rPr lang="en-US" i="1" dirty="0">
                <a:solidFill>
                  <a:schemeClr val="tx1">
                    <a:lumMod val="65000"/>
                    <a:lumOff val="35000"/>
                  </a:schemeClr>
                </a:solidFill>
              </a:rPr>
              <a:t>National network of like-minded colleagues</a:t>
            </a:r>
          </a:p>
          <a:p>
            <a:pPr lvl="1"/>
            <a:r>
              <a:rPr lang="en-US" i="1" dirty="0">
                <a:solidFill>
                  <a:schemeClr val="tx1">
                    <a:lumMod val="65000"/>
                    <a:lumOff val="35000"/>
                  </a:schemeClr>
                </a:solidFill>
              </a:rPr>
              <a:t>Engage and build on collective knowledge</a:t>
            </a:r>
          </a:p>
          <a:p>
            <a:pPr lvl="1"/>
            <a:r>
              <a:rPr lang="en-US" i="1" dirty="0">
                <a:solidFill>
                  <a:schemeClr val="tx1">
                    <a:lumMod val="65000"/>
                    <a:lumOff val="35000"/>
                  </a:schemeClr>
                </a:solidFill>
              </a:rPr>
              <a:t>Stay up-to-date by receiving the TZD Newsletter</a:t>
            </a:r>
          </a:p>
          <a:p>
            <a:pPr lvl="1"/>
            <a:r>
              <a:rPr lang="en-US" i="1" dirty="0">
                <a:solidFill>
                  <a:schemeClr val="tx1">
                    <a:lumMod val="65000"/>
                    <a:lumOff val="35000"/>
                  </a:schemeClr>
                </a:solidFill>
              </a:rPr>
              <a:t>Browse and download resources that have been uploaded to the TZD website by fellow partners</a:t>
            </a:r>
          </a:p>
          <a:p>
            <a:endParaRPr lang="en-US" dirty="0"/>
          </a:p>
        </p:txBody>
      </p:sp>
      <p:pic>
        <p:nvPicPr>
          <p:cNvPr id="9" name="Picture 8" descr="Screen Shot 2016-04-25 at 5.04.24 PM.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7804" y="1268016"/>
            <a:ext cx="2617725" cy="2069191"/>
          </a:xfrm>
          <a:prstGeom prst="rect">
            <a:avLst/>
          </a:prstGeom>
          <a:ln>
            <a:noFill/>
          </a:ln>
          <a:effectLst>
            <a:outerShdw blurRad="50800" dist="38100" dir="2700000" algn="tl" rotWithShape="0">
              <a:prstClr val="black">
                <a:alpha val="40000"/>
              </a:prstClr>
            </a:outerShdw>
          </a:effectLst>
        </p:spPr>
      </p:pic>
      <p:pic>
        <p:nvPicPr>
          <p:cNvPr id="10" name="Content Placeholder 4" descr="Screen Shot 2016-04-25 at 4.55.51 PM.png"/>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276757" y="1903854"/>
            <a:ext cx="1798873" cy="1399730"/>
          </a:xfrm>
          <a:prstGeom prst="rect">
            <a:avLst/>
          </a:prstGeom>
        </p:spPr>
      </p:pic>
      <p:pic>
        <p:nvPicPr>
          <p:cNvPr id="11" name="Picture 1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778975" y="2262188"/>
            <a:ext cx="2559053" cy="1795827"/>
          </a:xfrm>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33263398"/>
      </p:ext>
    </p:extLst>
  </p:cSld>
  <p:clrMapOvr>
    <a:masterClrMapping/>
  </p:clrMapOvr>
  <p:timing>
    <p:tnLst>
      <p:par>
        <p:cTn id="1" dur="indefinite" restart="never" nodeType="tmRoot"/>
      </p:par>
    </p:tnLst>
  </p:timing>
</p:sld>
</file>

<file path=ppt/theme/_rels/themeOverride1.xml.rels><?xml version="1.0" encoding="UTF-8" standalone="yes"?>
<Relationships xmlns="http://schemas.openxmlformats.org/package/2006/relationships"><Relationship Id="rId1" Type="http://schemas.openxmlformats.org/officeDocument/2006/relationships/image" Target="../media/image22.jpeg"/></Relationships>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IdaWebcolors">
    <a:dk1>
      <a:srgbClr val="000000"/>
    </a:dk1>
    <a:lt1>
      <a:sysClr val="window" lastClr="FFFFFF"/>
    </a:lt1>
    <a:dk2>
      <a:srgbClr val="006633"/>
    </a:dk2>
    <a:lt2>
      <a:srgbClr val="EEECE1"/>
    </a:lt2>
    <a:accent1>
      <a:srgbClr val="336699"/>
    </a:accent1>
    <a:accent2>
      <a:srgbClr val="003366"/>
    </a:accent2>
    <a:accent3>
      <a:srgbClr val="006633"/>
    </a:accent3>
    <a:accent4>
      <a:srgbClr val="4BACC6"/>
    </a:accent4>
    <a:accent5>
      <a:srgbClr val="7F7F7F"/>
    </a:accent5>
    <a:accent6>
      <a:srgbClr val="FAAF40"/>
    </a:accent6>
    <a:hlink>
      <a:srgbClr val="7F7F7F"/>
    </a:hlink>
    <a:folHlink>
      <a:srgbClr val="7F7F7F"/>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2112</TotalTime>
  <Words>926</Words>
  <Application>Microsoft Macintosh PowerPoint</Application>
  <PresentationFormat>On-screen Show (16:9)</PresentationFormat>
  <Paragraphs>162</Paragraphs>
  <Slides>22</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ＭＳ Ｐゴシック</vt:lpstr>
      <vt:lpstr>Office Theme</vt:lpstr>
      <vt:lpstr>PowerPoint Presentation</vt:lpstr>
      <vt:lpstr>PowerPoint Presentation</vt:lpstr>
      <vt:lpstr>Progress</vt:lpstr>
      <vt:lpstr>PowerPoint Presentation</vt:lpstr>
      <vt:lpstr>Stakeholders</vt:lpstr>
      <vt:lpstr>TZD Emphasis Areas</vt:lpstr>
      <vt:lpstr>Safety Culture</vt:lpstr>
      <vt:lpstr>Implementation</vt:lpstr>
      <vt:lpstr>TZD Support</vt:lpstr>
      <vt:lpstr>TZD Onboarding Kit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Penna Powers 8</dc:creator>
  <cp:lastModifiedBy>Microsoft Office User</cp:lastModifiedBy>
  <cp:revision>63</cp:revision>
  <dcterms:created xsi:type="dcterms:W3CDTF">2017-07-19T21:33:21Z</dcterms:created>
  <dcterms:modified xsi:type="dcterms:W3CDTF">2017-11-10T22:16:22Z</dcterms:modified>
</cp:coreProperties>
</file>